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5" r:id="rId3"/>
    <p:sldId id="284" r:id="rId4"/>
    <p:sldId id="277" r:id="rId5"/>
    <p:sldId id="257" r:id="rId6"/>
    <p:sldId id="260" r:id="rId7"/>
    <p:sldId id="259"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61" r:id="rId21"/>
    <p:sldId id="262" r:id="rId22"/>
    <p:sldId id="273" r:id="rId23"/>
    <p:sldId id="282" r:id="rId24"/>
    <p:sldId id="278" r:id="rId25"/>
    <p:sldId id="280" r:id="rId26"/>
    <p:sldId id="283"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11" autoAdjust="0"/>
  </p:normalViewPr>
  <p:slideViewPr>
    <p:cSldViewPr>
      <p:cViewPr>
        <p:scale>
          <a:sx n="30" d="100"/>
          <a:sy n="30" d="100"/>
        </p:scale>
        <p:origin x="-2514" y="-9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81CB0-DB19-4D19-BB5A-A8DC83350FE1}" type="datetimeFigureOut">
              <a:rPr lang="pt-BR" smtClean="0"/>
              <a:t>17/09/2016</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CD0A50-3A38-49C5-BB98-2EA2CC20AA02}" type="slidenum">
              <a:rPr lang="pt-BR" smtClean="0"/>
              <a:t>‹nº›</a:t>
            </a:fld>
            <a:endParaRPr lang="pt-BR"/>
          </a:p>
        </p:txBody>
      </p:sp>
    </p:spTree>
    <p:extLst>
      <p:ext uri="{BB962C8B-B14F-4D97-AF65-F5344CB8AC3E}">
        <p14:creationId xmlns:p14="http://schemas.microsoft.com/office/powerpoint/2010/main" val="327345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4ACD0A50-3A38-49C5-BB98-2EA2CC20AA02}" type="slidenum">
              <a:rPr lang="pt-BR" smtClean="0"/>
              <a:t>13</a:t>
            </a:fld>
            <a:endParaRPr lang="pt-BR"/>
          </a:p>
        </p:txBody>
      </p:sp>
    </p:spTree>
    <p:extLst>
      <p:ext uri="{BB962C8B-B14F-4D97-AF65-F5344CB8AC3E}">
        <p14:creationId xmlns:p14="http://schemas.microsoft.com/office/powerpoint/2010/main" val="230264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F224CACD-7B26-4339-BF94-FC1D8B0DC888}" type="datetimeFigureOut">
              <a:rPr lang="pt-BR" smtClean="0"/>
              <a:t>17/09/2016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360762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224CACD-7B26-4339-BF94-FC1D8B0DC888}" type="datetimeFigureOut">
              <a:rPr lang="pt-BR" smtClean="0"/>
              <a:t>17/09/2016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175007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224CACD-7B26-4339-BF94-FC1D8B0DC888}" type="datetimeFigureOut">
              <a:rPr lang="pt-BR" smtClean="0"/>
              <a:t>17/09/2016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18387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224CACD-7B26-4339-BF94-FC1D8B0DC888}" type="datetimeFigureOut">
              <a:rPr lang="pt-BR" smtClean="0"/>
              <a:t>17/09/2016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45683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4CACD-7B26-4339-BF94-FC1D8B0DC888}" type="datetimeFigureOut">
              <a:rPr lang="pt-BR" smtClean="0"/>
              <a:t>17/09/2016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339693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F224CACD-7B26-4339-BF94-FC1D8B0DC888}" type="datetimeFigureOut">
              <a:rPr lang="pt-BR" smtClean="0"/>
              <a:t>17/09/2016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416158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F224CACD-7B26-4339-BF94-FC1D8B0DC888}" type="datetimeFigureOut">
              <a:rPr lang="pt-BR" smtClean="0"/>
              <a:t>17/09/2016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343908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F224CACD-7B26-4339-BF94-FC1D8B0DC888}" type="datetimeFigureOut">
              <a:rPr lang="pt-BR" smtClean="0"/>
              <a:t>17/09/2016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88232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4CACD-7B26-4339-BF94-FC1D8B0DC888}" type="datetimeFigureOut">
              <a:rPr lang="pt-BR" smtClean="0"/>
              <a:t>17/09/2016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24914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4CACD-7B26-4339-BF94-FC1D8B0DC888}" type="datetimeFigureOut">
              <a:rPr lang="pt-BR" smtClean="0"/>
              <a:t>17/09/2016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209371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4CACD-7B26-4339-BF94-FC1D8B0DC888}" type="datetimeFigureOut">
              <a:rPr lang="pt-BR" smtClean="0"/>
              <a:t>17/09/2016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96F037-A8C8-4C9C-A12E-2C90A7567590}" type="slidenum">
              <a:rPr lang="pt-BR" smtClean="0"/>
              <a:t>‹nº›</a:t>
            </a:fld>
            <a:endParaRPr lang="pt-BR"/>
          </a:p>
        </p:txBody>
      </p:sp>
    </p:spTree>
    <p:extLst>
      <p:ext uri="{BB962C8B-B14F-4D97-AF65-F5344CB8AC3E}">
        <p14:creationId xmlns:p14="http://schemas.microsoft.com/office/powerpoint/2010/main" val="397862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4CACD-7B26-4339-BF94-FC1D8B0DC888}" type="datetimeFigureOut">
              <a:rPr lang="pt-BR" smtClean="0"/>
              <a:t>17/09/2016</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6F037-A8C8-4C9C-A12E-2C90A7567590}" type="slidenum">
              <a:rPr lang="pt-BR" smtClean="0"/>
              <a:t>‹nº›</a:t>
            </a:fld>
            <a:endParaRPr lang="pt-BR"/>
          </a:p>
        </p:txBody>
      </p:sp>
    </p:spTree>
    <p:extLst>
      <p:ext uri="{BB962C8B-B14F-4D97-AF65-F5344CB8AC3E}">
        <p14:creationId xmlns:p14="http://schemas.microsoft.com/office/powerpoint/2010/main" val="170106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Downloads/RN%20TV%202%20ed%20Torneio%20de%20Robotica%20em%20Natal.mp4" TargetMode="Externa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Desktop/5299075-web360.mp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robot LINE FOLLOWER LEGO"/>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85800" y="0"/>
            <a:ext cx="9829800" cy="6879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0"/>
            <a:ext cx="7772400" cy="1470025"/>
          </a:xfrm>
          <a:solidFill>
            <a:srgbClr val="00B0F0"/>
          </a:solidFill>
          <a:ln>
            <a:solidFill>
              <a:srgbClr val="0070C0"/>
            </a:solidFill>
          </a:ln>
        </p:spPr>
        <p:txBody>
          <a:bodyPr/>
          <a:lstStyle/>
          <a:p>
            <a:r>
              <a:rPr lang="pt-BR" dirty="0" smtClean="0"/>
              <a:t>ROBÔ SEGUIDOR DE LINHA</a:t>
            </a:r>
            <a:endParaRPr lang="pt-BR" dirty="0"/>
          </a:p>
        </p:txBody>
      </p:sp>
    </p:spTree>
    <p:extLst>
      <p:ext uri="{BB962C8B-B14F-4D97-AF65-F5344CB8AC3E}">
        <p14:creationId xmlns:p14="http://schemas.microsoft.com/office/powerpoint/2010/main" val="268145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87" y="1447800"/>
            <a:ext cx="2767013" cy="259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11557" y="400241"/>
            <a:ext cx="6806485" cy="830997"/>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800" b="1" dirty="0" err="1" smtClean="0">
                <a:solidFill>
                  <a:schemeClr val="tx1">
                    <a:lumMod val="75000"/>
                    <a:lumOff val="25000"/>
                  </a:schemeClr>
                </a:solidFill>
                <a:latin typeface="Gadugi" pitchFamily="34" charset="0"/>
                <a:ea typeface="Source Han Sans CN Regular" pitchFamily="2"/>
                <a:cs typeface="Lohit Devanagari" pitchFamily="2"/>
              </a:rPr>
              <a:t>Paleta</a:t>
            </a:r>
            <a:r>
              <a:rPr lang="en-US" sz="4800" b="1" dirty="0" smtClean="0">
                <a:solidFill>
                  <a:schemeClr val="tx1">
                    <a:lumMod val="75000"/>
                    <a:lumOff val="25000"/>
                  </a:schemeClr>
                </a:solidFill>
                <a:latin typeface="Gadugi" pitchFamily="34" charset="0"/>
                <a:ea typeface="Source Han Sans CN Regular" pitchFamily="2"/>
                <a:cs typeface="Lohit Devanagari" pitchFamily="2"/>
              </a:rPr>
              <a:t> </a:t>
            </a:r>
            <a:r>
              <a:rPr lang="en-US" sz="4800" b="1" dirty="0" err="1" smtClean="0">
                <a:solidFill>
                  <a:schemeClr val="tx1">
                    <a:lumMod val="75000"/>
                    <a:lumOff val="25000"/>
                  </a:schemeClr>
                </a:solidFill>
                <a:latin typeface="Gadugi" pitchFamily="34" charset="0"/>
                <a:ea typeface="Source Han Sans CN Regular" pitchFamily="2"/>
                <a:cs typeface="Lohit Devanagari" pitchFamily="2"/>
              </a:rPr>
              <a:t>Comum</a:t>
            </a:r>
            <a:endParaRPr lang="en-US" sz="4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2" name="Rectangle 1"/>
          <p:cNvSpPr/>
          <p:nvPr/>
        </p:nvSpPr>
        <p:spPr>
          <a:xfrm>
            <a:off x="3650087" y="1869932"/>
            <a:ext cx="4572000" cy="1754326"/>
          </a:xfrm>
          <a:prstGeom prst="rect">
            <a:avLst/>
          </a:prstGeom>
        </p:spPr>
        <p:txBody>
          <a:bodyPr>
            <a:spAutoFit/>
          </a:bodyPr>
          <a:lstStyle/>
          <a:p>
            <a:pPr algn="just"/>
            <a:r>
              <a:rPr lang="pt-BR" dirty="0">
                <a:latin typeface="Gadugi" pitchFamily="34" charset="0"/>
              </a:rPr>
              <a:t>Para simplificar seu uso, a paleta de programação foi dividida em três grupos de paletas diferentes: a paleta Comum, a paleta Completa e a paleta Sob Medida (contendo blocos que você pode criar ou fazer o download da web).</a:t>
            </a:r>
          </a:p>
        </p:txBody>
      </p:sp>
      <p:sp>
        <p:nvSpPr>
          <p:cNvPr id="7" name="Rectangle 6"/>
          <p:cNvSpPr/>
          <p:nvPr/>
        </p:nvSpPr>
        <p:spPr>
          <a:xfrm>
            <a:off x="-457200" y="4934849"/>
            <a:ext cx="10287000" cy="950699"/>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7"/>
          <p:cNvSpPr/>
          <p:nvPr/>
        </p:nvSpPr>
        <p:spPr>
          <a:xfrm>
            <a:off x="939085" y="4994701"/>
            <a:ext cx="7086600" cy="830997"/>
          </a:xfrm>
          <a:prstGeom prst="rect">
            <a:avLst/>
          </a:prstGeom>
        </p:spPr>
        <p:txBody>
          <a:bodyPr wrap="square">
            <a:spAutoFit/>
          </a:bodyPr>
          <a:lstStyle/>
          <a:p>
            <a:pPr algn="ctr"/>
            <a:r>
              <a:rPr lang="pt-BR" sz="2400" b="1" dirty="0">
                <a:solidFill>
                  <a:schemeClr val="bg1">
                    <a:lumMod val="95000"/>
                  </a:schemeClr>
                </a:solidFill>
                <a:latin typeface="Gadugi" pitchFamily="34" charset="0"/>
              </a:rPr>
              <a:t>A paleta Comum é recomendada como um ponto de início.</a:t>
            </a:r>
          </a:p>
        </p:txBody>
      </p:sp>
    </p:spTree>
    <p:extLst>
      <p:ext uri="{BB962C8B-B14F-4D97-AF65-F5344CB8AC3E}">
        <p14:creationId xmlns:p14="http://schemas.microsoft.com/office/powerpoint/2010/main" val="3177464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38" y="498258"/>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81786"/>
            <a:ext cx="1615446" cy="161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627" y="2528136"/>
            <a:ext cx="1600200" cy="161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364047" y="513528"/>
            <a:ext cx="6806485" cy="523220"/>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28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2800" b="1" dirty="0" smtClean="0">
                <a:solidFill>
                  <a:schemeClr val="tx1">
                    <a:lumMod val="75000"/>
                    <a:lumOff val="25000"/>
                  </a:schemeClr>
                </a:solidFill>
                <a:latin typeface="Gadugi" pitchFamily="34" charset="0"/>
                <a:ea typeface="Source Han Sans CN Regular" pitchFamily="2"/>
                <a:cs typeface="Lohit Devanagari" pitchFamily="2"/>
              </a:rPr>
              <a:t> de </a:t>
            </a:r>
            <a:r>
              <a:rPr lang="en-US" sz="2800" b="1" dirty="0" err="1" smtClean="0">
                <a:solidFill>
                  <a:schemeClr val="tx1">
                    <a:lumMod val="75000"/>
                    <a:lumOff val="25000"/>
                  </a:schemeClr>
                </a:solidFill>
                <a:latin typeface="Gadugi" pitchFamily="34" charset="0"/>
                <a:ea typeface="Source Han Sans CN Regular" pitchFamily="2"/>
                <a:cs typeface="Lohit Devanagari" pitchFamily="2"/>
              </a:rPr>
              <a:t>movimento</a:t>
            </a:r>
            <a:endParaRPr lang="en-US" sz="2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2" name="TextBox 1"/>
          <p:cNvSpPr txBox="1"/>
          <p:nvPr/>
        </p:nvSpPr>
        <p:spPr>
          <a:xfrm>
            <a:off x="2407590" y="1082328"/>
            <a:ext cx="3555640" cy="1015663"/>
          </a:xfrm>
          <a:prstGeom prst="rect">
            <a:avLst/>
          </a:prstGeom>
          <a:noFill/>
        </p:spPr>
        <p:txBody>
          <a:bodyPr wrap="square" rtlCol="0">
            <a:spAutoFit/>
          </a:bodyPr>
          <a:lstStyle/>
          <a:p>
            <a:pPr algn="just"/>
            <a:r>
              <a:rPr lang="pt-BR" sz="2000" dirty="0">
                <a:solidFill>
                  <a:schemeClr val="tx1">
                    <a:lumMod val="65000"/>
                    <a:lumOff val="35000"/>
                  </a:schemeClr>
                </a:solidFill>
                <a:latin typeface="Gadugi" pitchFamily="34" charset="0"/>
              </a:rPr>
              <a:t>O bloco de Movimento faz com que o Motor do seu robô se </a:t>
            </a:r>
            <a:r>
              <a:rPr lang="pt-BR" sz="2000" dirty="0" smtClean="0">
                <a:solidFill>
                  <a:schemeClr val="tx1">
                    <a:lumMod val="65000"/>
                    <a:lumOff val="35000"/>
                  </a:schemeClr>
                </a:solidFill>
                <a:latin typeface="Gadugi" pitchFamily="34" charset="0"/>
              </a:rPr>
              <a:t>mova</a:t>
            </a:r>
            <a:endParaRPr lang="pt-BR" sz="2000" dirty="0">
              <a:solidFill>
                <a:schemeClr val="tx1">
                  <a:lumMod val="65000"/>
                  <a:lumOff val="35000"/>
                </a:schemeClr>
              </a:solidFill>
              <a:latin typeface="Gadugi" pitchFamily="34" charset="0"/>
            </a:endParaRPr>
          </a:p>
        </p:txBody>
      </p:sp>
      <p:sp>
        <p:nvSpPr>
          <p:cNvPr id="12" name="Rectangle 11"/>
          <p:cNvSpPr/>
          <p:nvPr/>
        </p:nvSpPr>
        <p:spPr>
          <a:xfrm>
            <a:off x="4203553" y="2321321"/>
            <a:ext cx="6806485" cy="523220"/>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28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2800" b="1" dirty="0" smtClean="0">
                <a:solidFill>
                  <a:schemeClr val="tx1">
                    <a:lumMod val="75000"/>
                    <a:lumOff val="25000"/>
                  </a:schemeClr>
                </a:solidFill>
                <a:latin typeface="Gadugi" pitchFamily="34" charset="0"/>
                <a:ea typeface="Source Han Sans CN Regular" pitchFamily="2"/>
                <a:cs typeface="Lohit Devanagari" pitchFamily="2"/>
              </a:rPr>
              <a:t> de </a:t>
            </a:r>
            <a:r>
              <a:rPr lang="en-US" sz="2800" b="1" dirty="0" err="1" smtClean="0">
                <a:solidFill>
                  <a:schemeClr val="tx1">
                    <a:lumMod val="75000"/>
                    <a:lumOff val="25000"/>
                  </a:schemeClr>
                </a:solidFill>
                <a:latin typeface="Gadugi" pitchFamily="34" charset="0"/>
                <a:ea typeface="Source Han Sans CN Regular" pitchFamily="2"/>
                <a:cs typeface="Lohit Devanagari" pitchFamily="2"/>
              </a:rPr>
              <a:t>escolha</a:t>
            </a:r>
            <a:endParaRPr lang="en-US" sz="2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3" name="Rectangle 2"/>
          <p:cNvSpPr/>
          <p:nvPr/>
        </p:nvSpPr>
        <p:spPr>
          <a:xfrm>
            <a:off x="2026884" y="2820143"/>
            <a:ext cx="5172462" cy="1323439"/>
          </a:xfrm>
          <a:prstGeom prst="rect">
            <a:avLst/>
          </a:prstGeom>
        </p:spPr>
        <p:txBody>
          <a:bodyPr wrap="square">
            <a:spAutoFit/>
          </a:bodyPr>
          <a:lstStyle/>
          <a:p>
            <a:pPr algn="ctr"/>
            <a:r>
              <a:rPr lang="pt-BR" sz="2000" dirty="0">
                <a:solidFill>
                  <a:schemeClr val="tx1">
                    <a:lumMod val="65000"/>
                    <a:lumOff val="35000"/>
                  </a:schemeClr>
                </a:solidFill>
                <a:latin typeface="Gadugi" pitchFamily="34" charset="0"/>
              </a:rPr>
              <a:t>O bloco de </a:t>
            </a:r>
            <a:r>
              <a:rPr lang="pt-BR" sz="2000" dirty="0" smtClean="0">
                <a:solidFill>
                  <a:schemeClr val="tx1">
                    <a:lumMod val="65000"/>
                    <a:lumOff val="35000"/>
                  </a:schemeClr>
                </a:solidFill>
                <a:latin typeface="Gadugi" pitchFamily="34" charset="0"/>
              </a:rPr>
              <a:t>escolha permite </a:t>
            </a:r>
            <a:r>
              <a:rPr lang="pt-BR" sz="2000" dirty="0">
                <a:solidFill>
                  <a:schemeClr val="tx1">
                    <a:lumMod val="65000"/>
                    <a:lumOff val="35000"/>
                  </a:schemeClr>
                </a:solidFill>
                <a:latin typeface="Gadugi" pitchFamily="34" charset="0"/>
              </a:rPr>
              <a:t>que o robô tome suas próprias decisões, assim como ir para a esquerda quando ouve um som alto e virar à direita quando ouvir um som baixo.</a:t>
            </a:r>
          </a:p>
        </p:txBody>
      </p:sp>
      <p:sp>
        <p:nvSpPr>
          <p:cNvPr id="18" name="Rectangle 17"/>
          <p:cNvSpPr/>
          <p:nvPr/>
        </p:nvSpPr>
        <p:spPr>
          <a:xfrm>
            <a:off x="1968826" y="4660388"/>
            <a:ext cx="6806485" cy="523220"/>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28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2800" b="1" dirty="0" smtClean="0">
                <a:solidFill>
                  <a:schemeClr val="tx1">
                    <a:lumMod val="75000"/>
                    <a:lumOff val="25000"/>
                  </a:schemeClr>
                </a:solidFill>
                <a:latin typeface="Gadugi" pitchFamily="34" charset="0"/>
                <a:ea typeface="Source Han Sans CN Regular" pitchFamily="2"/>
                <a:cs typeface="Lohit Devanagari" pitchFamily="2"/>
              </a:rPr>
              <a:t> de </a:t>
            </a:r>
            <a:r>
              <a:rPr lang="en-US" sz="2800" b="1" dirty="0" err="1" smtClean="0">
                <a:solidFill>
                  <a:schemeClr val="tx1">
                    <a:lumMod val="75000"/>
                    <a:lumOff val="25000"/>
                  </a:schemeClr>
                </a:solidFill>
                <a:latin typeface="Gadugi" pitchFamily="34" charset="0"/>
                <a:ea typeface="Source Han Sans CN Regular" pitchFamily="2"/>
                <a:cs typeface="Lohit Devanagari" pitchFamily="2"/>
              </a:rPr>
              <a:t>repetição</a:t>
            </a:r>
            <a:endParaRPr lang="en-US" sz="2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4" name="Rectangle 3"/>
          <p:cNvSpPr/>
          <p:nvPr/>
        </p:nvSpPr>
        <p:spPr>
          <a:xfrm>
            <a:off x="1844046" y="5165864"/>
            <a:ext cx="5355771" cy="1200329"/>
          </a:xfrm>
          <a:prstGeom prst="rect">
            <a:avLst/>
          </a:prstGeom>
        </p:spPr>
        <p:txBody>
          <a:bodyPr wrap="square">
            <a:spAutoFit/>
          </a:bodyPr>
          <a:lstStyle/>
          <a:p>
            <a:pPr algn="ctr"/>
            <a:r>
              <a:rPr lang="pt-BR" dirty="0">
                <a:solidFill>
                  <a:schemeClr val="tx1">
                    <a:lumMod val="65000"/>
                    <a:lumOff val="35000"/>
                  </a:schemeClr>
                </a:solidFill>
                <a:latin typeface="Gadugi" pitchFamily="34" charset="0"/>
              </a:rPr>
              <a:t>Use o bloco de </a:t>
            </a:r>
            <a:r>
              <a:rPr lang="pt-BR" dirty="0" smtClean="0">
                <a:solidFill>
                  <a:schemeClr val="tx1">
                    <a:lumMod val="65000"/>
                    <a:lumOff val="35000"/>
                  </a:schemeClr>
                </a:solidFill>
                <a:latin typeface="Gadugi" pitchFamily="34" charset="0"/>
              </a:rPr>
              <a:t>repetição, </a:t>
            </a:r>
            <a:r>
              <a:rPr lang="pt-BR" dirty="0">
                <a:solidFill>
                  <a:schemeClr val="tx1">
                    <a:lumMod val="65000"/>
                    <a:lumOff val="35000"/>
                  </a:schemeClr>
                </a:solidFill>
                <a:latin typeface="Gadugi" pitchFamily="34" charset="0"/>
              </a:rPr>
              <a:t>se deseja que seu robô continue a fazer as mesmas coisas sempre, assim como ir para frente e para trás até que o Sensor de Toque seja pressionado.</a:t>
            </a:r>
          </a:p>
        </p:txBody>
      </p:sp>
    </p:spTree>
    <p:extLst>
      <p:ext uri="{BB962C8B-B14F-4D97-AF65-F5344CB8AC3E}">
        <p14:creationId xmlns:p14="http://schemas.microsoft.com/office/powerpoint/2010/main" val="2749127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847" y="603857"/>
            <a:ext cx="1309352" cy="130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47" y="2178677"/>
            <a:ext cx="1309352" cy="130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946" y="3733800"/>
            <a:ext cx="1309352" cy="130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873" y="5223457"/>
            <a:ext cx="1294326" cy="129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67940" y="2697601"/>
            <a:ext cx="4572000" cy="646331"/>
          </a:xfrm>
          <a:prstGeom prst="rect">
            <a:avLst/>
          </a:prstGeom>
        </p:spPr>
        <p:txBody>
          <a:bodyPr>
            <a:spAutoFit/>
          </a:bodyPr>
          <a:lstStyle/>
          <a:p>
            <a:r>
              <a:rPr lang="pt-BR" dirty="0">
                <a:solidFill>
                  <a:schemeClr val="tx1">
                    <a:lumMod val="65000"/>
                    <a:lumOff val="35000"/>
                  </a:schemeClr>
                </a:solidFill>
                <a:latin typeface="Gadugi" pitchFamily="34" charset="0"/>
              </a:rPr>
              <a:t>O bloco de Som permite a seu robô criar som, incluindo palavras pré-registradas.</a:t>
            </a:r>
          </a:p>
        </p:txBody>
      </p:sp>
      <p:sp>
        <p:nvSpPr>
          <p:cNvPr id="7" name="Rectangle 6"/>
          <p:cNvSpPr/>
          <p:nvPr/>
        </p:nvSpPr>
        <p:spPr>
          <a:xfrm>
            <a:off x="2398997" y="892439"/>
            <a:ext cx="4572000" cy="1077218"/>
          </a:xfrm>
          <a:prstGeom prst="rect">
            <a:avLst/>
          </a:prstGeom>
        </p:spPr>
        <p:txBody>
          <a:bodyPr>
            <a:spAutoFit/>
          </a:bodyPr>
          <a:lstStyle/>
          <a:p>
            <a:r>
              <a:rPr lang="pt-BR" sz="1600" dirty="0">
                <a:solidFill>
                  <a:schemeClr val="tx1">
                    <a:lumMod val="65000"/>
                    <a:lumOff val="35000"/>
                  </a:schemeClr>
                </a:solidFill>
                <a:latin typeface="Gadugi" pitchFamily="34" charset="0"/>
              </a:rPr>
              <a:t>O bloco para Registrar/Fazer a leitura permite a você programar o robô com movimentos físicos - e mais tarde realizar novamente o movimento em qualquer lugar do programa.</a:t>
            </a:r>
          </a:p>
        </p:txBody>
      </p:sp>
      <p:sp>
        <p:nvSpPr>
          <p:cNvPr id="8" name="Rectangle 7"/>
          <p:cNvSpPr/>
          <p:nvPr/>
        </p:nvSpPr>
        <p:spPr>
          <a:xfrm>
            <a:off x="2471568" y="4227693"/>
            <a:ext cx="4572000" cy="738664"/>
          </a:xfrm>
          <a:prstGeom prst="rect">
            <a:avLst/>
          </a:prstGeom>
        </p:spPr>
        <p:txBody>
          <a:bodyPr>
            <a:spAutoFit/>
          </a:bodyPr>
          <a:lstStyle/>
          <a:p>
            <a:r>
              <a:rPr lang="pt-BR" sz="1400" dirty="0">
                <a:solidFill>
                  <a:schemeClr val="tx1">
                    <a:lumMod val="65000"/>
                    <a:lumOff val="35000"/>
                  </a:schemeClr>
                </a:solidFill>
                <a:latin typeface="Gadugi" pitchFamily="34" charset="0"/>
              </a:rPr>
              <a:t>O bloco do Monitor permite que você controle o monitor no NXT. Você pode digitar, mostrar ícones ou mesmo arrastar através do seu programa.</a:t>
            </a:r>
          </a:p>
        </p:txBody>
      </p:sp>
      <p:sp>
        <p:nvSpPr>
          <p:cNvPr id="9" name="Rectangle 8"/>
          <p:cNvSpPr/>
          <p:nvPr/>
        </p:nvSpPr>
        <p:spPr>
          <a:xfrm>
            <a:off x="2446169" y="5681911"/>
            <a:ext cx="4572000" cy="830997"/>
          </a:xfrm>
          <a:prstGeom prst="rect">
            <a:avLst/>
          </a:prstGeom>
        </p:spPr>
        <p:txBody>
          <a:bodyPr>
            <a:spAutoFit/>
          </a:bodyPr>
          <a:lstStyle/>
          <a:p>
            <a:r>
              <a:rPr lang="pt-BR" sz="1600" dirty="0">
                <a:solidFill>
                  <a:schemeClr val="tx1">
                    <a:lumMod val="65000"/>
                    <a:lumOff val="35000"/>
                  </a:schemeClr>
                </a:solidFill>
              </a:rPr>
              <a:t>O bloco de Espera faz seu robô aguardar para uma entrada de sensor, assim como o som ou intervalo de tempo.</a:t>
            </a:r>
          </a:p>
        </p:txBody>
      </p:sp>
      <p:sp>
        <p:nvSpPr>
          <p:cNvPr id="10" name="Rectangle 9"/>
          <p:cNvSpPr/>
          <p:nvPr/>
        </p:nvSpPr>
        <p:spPr>
          <a:xfrm>
            <a:off x="2428026" y="380628"/>
            <a:ext cx="6806485" cy="523220"/>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2800" b="1" dirty="0" smtClean="0">
                <a:solidFill>
                  <a:schemeClr val="tx1">
                    <a:lumMod val="75000"/>
                    <a:lumOff val="25000"/>
                  </a:schemeClr>
                </a:solidFill>
                <a:latin typeface="Gadugi" pitchFamily="34" charset="0"/>
                <a:ea typeface="Source Han Sans CN Regular" pitchFamily="2"/>
                <a:cs typeface="Lohit Devanagari" pitchFamily="2"/>
              </a:rPr>
              <a:t>Record</a:t>
            </a:r>
            <a:endParaRPr lang="en-US" sz="2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11" name="Rectangle 10"/>
          <p:cNvSpPr/>
          <p:nvPr/>
        </p:nvSpPr>
        <p:spPr>
          <a:xfrm>
            <a:off x="2446169" y="2178677"/>
            <a:ext cx="6806485" cy="523220"/>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2800" b="1" dirty="0" smtClean="0">
                <a:solidFill>
                  <a:schemeClr val="tx1">
                    <a:lumMod val="75000"/>
                    <a:lumOff val="25000"/>
                  </a:schemeClr>
                </a:solidFill>
                <a:latin typeface="Gadugi" pitchFamily="34" charset="0"/>
                <a:ea typeface="Source Han Sans CN Regular" pitchFamily="2"/>
                <a:cs typeface="Lohit Devanagari" pitchFamily="2"/>
              </a:rPr>
              <a:t>Sound</a:t>
            </a:r>
            <a:endParaRPr lang="en-US" sz="2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12" name="Rectangle 11"/>
          <p:cNvSpPr/>
          <p:nvPr/>
        </p:nvSpPr>
        <p:spPr>
          <a:xfrm>
            <a:off x="2446168" y="3738741"/>
            <a:ext cx="6806485" cy="523220"/>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2800" b="1" dirty="0" smtClean="0">
                <a:solidFill>
                  <a:schemeClr val="tx1">
                    <a:lumMod val="75000"/>
                    <a:lumOff val="25000"/>
                  </a:schemeClr>
                </a:solidFill>
                <a:latin typeface="Gadugi" pitchFamily="34" charset="0"/>
                <a:ea typeface="Source Han Sans CN Regular" pitchFamily="2"/>
                <a:cs typeface="Lohit Devanagari" pitchFamily="2"/>
              </a:rPr>
              <a:t>Monitor</a:t>
            </a:r>
            <a:endParaRPr lang="en-US" sz="2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13" name="Rectangle 12"/>
          <p:cNvSpPr/>
          <p:nvPr/>
        </p:nvSpPr>
        <p:spPr>
          <a:xfrm>
            <a:off x="2446169" y="5158692"/>
            <a:ext cx="6806485" cy="523220"/>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2800" b="1" dirty="0" smtClean="0">
                <a:solidFill>
                  <a:schemeClr val="tx1">
                    <a:lumMod val="75000"/>
                    <a:lumOff val="25000"/>
                  </a:schemeClr>
                </a:solidFill>
                <a:latin typeface="Gadugi" pitchFamily="34" charset="0"/>
                <a:ea typeface="Source Han Sans CN Regular" pitchFamily="2"/>
                <a:cs typeface="Lohit Devanagari" pitchFamily="2"/>
              </a:rPr>
              <a:t>Wait</a:t>
            </a:r>
            <a:endParaRPr lang="en-US" sz="2800" b="1" dirty="0">
              <a:solidFill>
                <a:schemeClr val="tx1">
                  <a:lumMod val="75000"/>
                  <a:lumOff val="25000"/>
                </a:schemeClr>
              </a:solidFill>
              <a:latin typeface="Gadugi" pitchFamily="34" charset="0"/>
              <a:ea typeface="Source Han Sans CN Regular" pitchFamily="2"/>
              <a:cs typeface="Lohit Devanagari" pitchFamily="2"/>
            </a:endParaRPr>
          </a:p>
        </p:txBody>
      </p:sp>
    </p:spTree>
    <p:extLst>
      <p:ext uri="{BB962C8B-B14F-4D97-AF65-F5344CB8AC3E}">
        <p14:creationId xmlns:p14="http://schemas.microsoft.com/office/powerpoint/2010/main" val="3539740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1" y="2819938"/>
            <a:ext cx="8502495" cy="123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286719"/>
            <a:ext cx="9144001" cy="950699"/>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4"/>
          <p:cNvSpPr/>
          <p:nvPr/>
        </p:nvSpPr>
        <p:spPr>
          <a:xfrm>
            <a:off x="1799573" y="377323"/>
            <a:ext cx="5308244" cy="76944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400" b="1" dirty="0" smtClean="0">
                <a:solidFill>
                  <a:schemeClr val="bg1">
                    <a:lumMod val="95000"/>
                  </a:schemeClr>
                </a:solidFill>
                <a:latin typeface="Gadugi" pitchFamily="34" charset="0"/>
                <a:ea typeface="Source Han Sans CN Regular" pitchFamily="2"/>
                <a:cs typeface="Lohit Devanagari" pitchFamily="2"/>
              </a:rPr>
              <a:t>PALETA COMPLETA</a:t>
            </a:r>
            <a:endParaRPr lang="en-US" sz="4400" b="1" dirty="0">
              <a:solidFill>
                <a:schemeClr val="bg1">
                  <a:lumMod val="95000"/>
                </a:schemeClr>
              </a:solidFill>
              <a:latin typeface="Gadugi" pitchFamily="34" charset="0"/>
              <a:ea typeface="Source Han Sans CN Regular" pitchFamily="2"/>
              <a:cs typeface="Lohit Devanagari" pitchFamily="2"/>
            </a:endParaRPr>
          </a:p>
        </p:txBody>
      </p:sp>
      <p:sp>
        <p:nvSpPr>
          <p:cNvPr id="7" name="Rectangle 6"/>
          <p:cNvSpPr/>
          <p:nvPr/>
        </p:nvSpPr>
        <p:spPr>
          <a:xfrm>
            <a:off x="342522" y="2057399"/>
            <a:ext cx="6806485" cy="64633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3600" b="1" dirty="0" smtClean="0">
                <a:solidFill>
                  <a:schemeClr val="tx1">
                    <a:lumMod val="75000"/>
                    <a:lumOff val="25000"/>
                  </a:schemeClr>
                </a:solidFill>
                <a:latin typeface="Gadugi" pitchFamily="34" charset="0"/>
                <a:ea typeface="Source Han Sans CN Regular" pitchFamily="2"/>
                <a:cs typeface="Lohit Devanagari" pitchFamily="2"/>
              </a:rPr>
              <a:t> </a:t>
            </a: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comum</a:t>
            </a:r>
            <a:endParaRPr lang="en-US" sz="36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2" name="Rectangle 1"/>
          <p:cNvSpPr/>
          <p:nvPr/>
        </p:nvSpPr>
        <p:spPr>
          <a:xfrm>
            <a:off x="2362200" y="4191000"/>
            <a:ext cx="4572000" cy="1384995"/>
          </a:xfrm>
          <a:prstGeom prst="rect">
            <a:avLst/>
          </a:prstGeom>
        </p:spPr>
        <p:txBody>
          <a:bodyPr>
            <a:spAutoFit/>
          </a:bodyPr>
          <a:lstStyle/>
          <a:p>
            <a:pPr algn="ctr"/>
            <a:r>
              <a:rPr lang="pt-BR" sz="2800" dirty="0">
                <a:solidFill>
                  <a:schemeClr val="tx1">
                    <a:lumMod val="75000"/>
                    <a:lumOff val="25000"/>
                  </a:schemeClr>
                </a:solidFill>
                <a:latin typeface="Gadugi" pitchFamily="34" charset="0"/>
              </a:rPr>
              <a:t>Os blocos Comuns são os mesmos blocos disponíveis na paleta Comum.</a:t>
            </a:r>
          </a:p>
        </p:txBody>
      </p:sp>
    </p:spTree>
    <p:extLst>
      <p:ext uri="{BB962C8B-B14F-4D97-AF65-F5344CB8AC3E}">
        <p14:creationId xmlns:p14="http://schemas.microsoft.com/office/powerpoint/2010/main" val="340197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22" y="2895600"/>
            <a:ext cx="8196386" cy="156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286719"/>
            <a:ext cx="9144001" cy="950699"/>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3"/>
          <p:cNvSpPr/>
          <p:nvPr/>
        </p:nvSpPr>
        <p:spPr>
          <a:xfrm>
            <a:off x="1799573" y="377323"/>
            <a:ext cx="5308244" cy="76944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400" b="1" dirty="0" smtClean="0">
                <a:solidFill>
                  <a:schemeClr val="bg1">
                    <a:lumMod val="95000"/>
                  </a:schemeClr>
                </a:solidFill>
                <a:latin typeface="Gadugi" pitchFamily="34" charset="0"/>
                <a:ea typeface="Source Han Sans CN Regular" pitchFamily="2"/>
                <a:cs typeface="Lohit Devanagari" pitchFamily="2"/>
              </a:rPr>
              <a:t>PALETA COMPLETA</a:t>
            </a:r>
            <a:endParaRPr lang="en-US" sz="4400" b="1" dirty="0">
              <a:solidFill>
                <a:schemeClr val="bg1">
                  <a:lumMod val="95000"/>
                </a:schemeClr>
              </a:solidFill>
              <a:latin typeface="Gadugi" pitchFamily="34" charset="0"/>
              <a:ea typeface="Source Han Sans CN Regular" pitchFamily="2"/>
              <a:cs typeface="Lohit Devanagari" pitchFamily="2"/>
            </a:endParaRPr>
          </a:p>
        </p:txBody>
      </p:sp>
      <p:sp>
        <p:nvSpPr>
          <p:cNvPr id="5" name="Rectangle 4"/>
          <p:cNvSpPr/>
          <p:nvPr/>
        </p:nvSpPr>
        <p:spPr>
          <a:xfrm>
            <a:off x="342522" y="2057399"/>
            <a:ext cx="6806485" cy="64633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3600" b="1" dirty="0" smtClean="0">
                <a:solidFill>
                  <a:schemeClr val="tx1">
                    <a:lumMod val="75000"/>
                    <a:lumOff val="25000"/>
                  </a:schemeClr>
                </a:solidFill>
                <a:latin typeface="Gadugi" pitchFamily="34" charset="0"/>
                <a:ea typeface="Source Han Sans CN Regular" pitchFamily="2"/>
                <a:cs typeface="Lohit Devanagari" pitchFamily="2"/>
              </a:rPr>
              <a:t> de </a:t>
            </a: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ação</a:t>
            </a:r>
            <a:endParaRPr lang="en-US" sz="36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2" name="Rectangle 1"/>
          <p:cNvSpPr/>
          <p:nvPr/>
        </p:nvSpPr>
        <p:spPr>
          <a:xfrm>
            <a:off x="805542" y="4572000"/>
            <a:ext cx="7239000" cy="1938992"/>
          </a:xfrm>
          <a:prstGeom prst="rect">
            <a:avLst/>
          </a:prstGeom>
        </p:spPr>
        <p:txBody>
          <a:bodyPr wrap="square">
            <a:spAutoFit/>
          </a:bodyPr>
          <a:lstStyle/>
          <a:p>
            <a:pPr algn="ctr"/>
            <a:r>
              <a:rPr lang="pt-BR" sz="2400" dirty="0">
                <a:solidFill>
                  <a:schemeClr val="tx1">
                    <a:lumMod val="75000"/>
                    <a:lumOff val="25000"/>
                  </a:schemeClr>
                </a:solidFill>
                <a:latin typeface="Gadugi" pitchFamily="34" charset="0"/>
              </a:rPr>
              <a:t>Os blocos de Ação permitem que você controle os tipos de comportamentos específicos, relacionados aos vários aparelhos de saída: o Servo-Motor Interativo, o Sons NXT, Monitor NXT, Bluetooth (Enviar), e Lâmpadas.</a:t>
            </a:r>
          </a:p>
        </p:txBody>
      </p:sp>
    </p:spTree>
    <p:extLst>
      <p:ext uri="{BB962C8B-B14F-4D97-AF65-F5344CB8AC3E}">
        <p14:creationId xmlns:p14="http://schemas.microsoft.com/office/powerpoint/2010/main" val="2562997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7380667" cy="17405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286719"/>
            <a:ext cx="9144001" cy="950699"/>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3"/>
          <p:cNvSpPr/>
          <p:nvPr/>
        </p:nvSpPr>
        <p:spPr>
          <a:xfrm>
            <a:off x="1799573" y="377323"/>
            <a:ext cx="5308244" cy="76944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400" b="1" dirty="0" smtClean="0">
                <a:solidFill>
                  <a:schemeClr val="bg1">
                    <a:lumMod val="95000"/>
                  </a:schemeClr>
                </a:solidFill>
                <a:latin typeface="Gadugi" pitchFamily="34" charset="0"/>
                <a:ea typeface="Source Han Sans CN Regular" pitchFamily="2"/>
                <a:cs typeface="Lohit Devanagari" pitchFamily="2"/>
              </a:rPr>
              <a:t>PALETA COMPLETA</a:t>
            </a:r>
            <a:endParaRPr lang="en-US" sz="4400" b="1" dirty="0">
              <a:solidFill>
                <a:schemeClr val="bg1">
                  <a:lumMod val="95000"/>
                </a:schemeClr>
              </a:solidFill>
              <a:latin typeface="Gadugi" pitchFamily="34" charset="0"/>
              <a:ea typeface="Source Han Sans CN Regular" pitchFamily="2"/>
              <a:cs typeface="Lohit Devanagari" pitchFamily="2"/>
            </a:endParaRPr>
          </a:p>
        </p:txBody>
      </p:sp>
      <p:sp>
        <p:nvSpPr>
          <p:cNvPr id="2" name="Rectangle 1"/>
          <p:cNvSpPr/>
          <p:nvPr/>
        </p:nvSpPr>
        <p:spPr>
          <a:xfrm>
            <a:off x="57859" y="4419600"/>
            <a:ext cx="8915400" cy="1938992"/>
          </a:xfrm>
          <a:prstGeom prst="rect">
            <a:avLst/>
          </a:prstGeom>
        </p:spPr>
        <p:txBody>
          <a:bodyPr wrap="square">
            <a:spAutoFit/>
          </a:bodyPr>
          <a:lstStyle/>
          <a:p>
            <a:pPr algn="ctr"/>
            <a:r>
              <a:rPr lang="pt-BR" sz="2400" dirty="0">
                <a:latin typeface="Gadugi" pitchFamily="34" charset="0"/>
              </a:rPr>
              <a:t>Use esses blocos juntamente com os sensores em seu robô para controlar o comportamento. Os blocos correspondem a Sensores de Toque, Som, Luz e Ultrassônicos; botões do NXT; Rotação dos Servo-motores Interativos, Temporizadores, Bluetooth (Receptor), e Sensores de Temperatura opcionais.</a:t>
            </a:r>
          </a:p>
        </p:txBody>
      </p:sp>
      <p:sp>
        <p:nvSpPr>
          <p:cNvPr id="6" name="Rectangle 5"/>
          <p:cNvSpPr/>
          <p:nvPr/>
        </p:nvSpPr>
        <p:spPr>
          <a:xfrm>
            <a:off x="1112316" y="1868269"/>
            <a:ext cx="6806485" cy="64633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3600" b="1" dirty="0" smtClean="0">
                <a:solidFill>
                  <a:schemeClr val="tx1">
                    <a:lumMod val="75000"/>
                    <a:lumOff val="25000"/>
                  </a:schemeClr>
                </a:solidFill>
                <a:latin typeface="Gadugi" pitchFamily="34" charset="0"/>
                <a:ea typeface="Source Han Sans CN Regular" pitchFamily="2"/>
                <a:cs typeface="Lohit Devanagari" pitchFamily="2"/>
              </a:rPr>
              <a:t> de sensor</a:t>
            </a:r>
            <a:endParaRPr lang="en-US" sz="3600" b="1" dirty="0">
              <a:solidFill>
                <a:schemeClr val="tx1">
                  <a:lumMod val="75000"/>
                  <a:lumOff val="25000"/>
                </a:schemeClr>
              </a:solidFill>
              <a:latin typeface="Gadugi" pitchFamily="34" charset="0"/>
              <a:ea typeface="Source Han Sans CN Regular" pitchFamily="2"/>
              <a:cs typeface="Lohit Devanagari" pitchFamily="2"/>
            </a:endParaRPr>
          </a:p>
        </p:txBody>
      </p:sp>
    </p:spTree>
    <p:extLst>
      <p:ext uri="{BB962C8B-B14F-4D97-AF65-F5344CB8AC3E}">
        <p14:creationId xmlns:p14="http://schemas.microsoft.com/office/powerpoint/2010/main" val="647044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24" y="2703730"/>
            <a:ext cx="7914178"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4292" y="4523453"/>
            <a:ext cx="7712907" cy="1631216"/>
          </a:xfrm>
          <a:prstGeom prst="rect">
            <a:avLst/>
          </a:prstGeom>
        </p:spPr>
        <p:txBody>
          <a:bodyPr wrap="square">
            <a:spAutoFit/>
          </a:bodyPr>
          <a:lstStyle/>
          <a:p>
            <a:pPr algn="ctr"/>
            <a:r>
              <a:rPr lang="pt-BR" sz="2000" dirty="0">
                <a:solidFill>
                  <a:schemeClr val="tx1">
                    <a:lumMod val="75000"/>
                    <a:lumOff val="25000"/>
                  </a:schemeClr>
                </a:solidFill>
                <a:latin typeface="Gadugi" pitchFamily="34" charset="0"/>
              </a:rPr>
              <a:t>Estes blocos permite que você crie comportamentos mais complexos. Os blocos incluem controle para Repetir, Esperar e condições Variáveis; blocos para comportamento 'Parar' ou fluxo lógico em um programa; e blocos de Decisão para programar respostas a condições específicas do sensor.</a:t>
            </a:r>
          </a:p>
        </p:txBody>
      </p:sp>
      <p:sp>
        <p:nvSpPr>
          <p:cNvPr id="7" name="Rectangle 6"/>
          <p:cNvSpPr/>
          <p:nvPr/>
        </p:nvSpPr>
        <p:spPr>
          <a:xfrm>
            <a:off x="-1" y="286719"/>
            <a:ext cx="9144001" cy="950699"/>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7"/>
          <p:cNvSpPr/>
          <p:nvPr/>
        </p:nvSpPr>
        <p:spPr>
          <a:xfrm>
            <a:off x="1799573" y="377323"/>
            <a:ext cx="5308244" cy="76944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400" b="1" dirty="0" smtClean="0">
                <a:solidFill>
                  <a:schemeClr val="bg1">
                    <a:lumMod val="95000"/>
                  </a:schemeClr>
                </a:solidFill>
                <a:latin typeface="Gadugi" pitchFamily="34" charset="0"/>
                <a:ea typeface="Source Han Sans CN Regular" pitchFamily="2"/>
                <a:cs typeface="Lohit Devanagari" pitchFamily="2"/>
              </a:rPr>
              <a:t>PALETA COMPLETA</a:t>
            </a:r>
            <a:endParaRPr lang="en-US" sz="4400" b="1" dirty="0">
              <a:solidFill>
                <a:schemeClr val="bg1">
                  <a:lumMod val="95000"/>
                </a:schemeClr>
              </a:solidFill>
              <a:latin typeface="Gadugi" pitchFamily="34" charset="0"/>
              <a:ea typeface="Source Han Sans CN Regular" pitchFamily="2"/>
              <a:cs typeface="Lohit Devanagari" pitchFamily="2"/>
            </a:endParaRPr>
          </a:p>
        </p:txBody>
      </p:sp>
      <p:sp>
        <p:nvSpPr>
          <p:cNvPr id="9" name="Rectangle 8"/>
          <p:cNvSpPr/>
          <p:nvPr/>
        </p:nvSpPr>
        <p:spPr>
          <a:xfrm>
            <a:off x="342522" y="2057399"/>
            <a:ext cx="6806485" cy="64633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3600" b="1" dirty="0" smtClean="0">
                <a:solidFill>
                  <a:schemeClr val="tx1">
                    <a:lumMod val="75000"/>
                    <a:lumOff val="25000"/>
                  </a:schemeClr>
                </a:solidFill>
                <a:latin typeface="Gadugi" pitchFamily="34" charset="0"/>
                <a:ea typeface="Source Han Sans CN Regular" pitchFamily="2"/>
                <a:cs typeface="Lohit Devanagari" pitchFamily="2"/>
              </a:rPr>
              <a:t> de </a:t>
            </a: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fluxo</a:t>
            </a:r>
            <a:endParaRPr lang="en-US" sz="3600" b="1" dirty="0">
              <a:solidFill>
                <a:schemeClr val="tx1">
                  <a:lumMod val="75000"/>
                  <a:lumOff val="25000"/>
                </a:schemeClr>
              </a:solidFill>
              <a:latin typeface="Gadugi" pitchFamily="34" charset="0"/>
              <a:ea typeface="Source Han Sans CN Regular" pitchFamily="2"/>
              <a:cs typeface="Lohit Devanagari" pitchFamily="2"/>
            </a:endParaRPr>
          </a:p>
        </p:txBody>
      </p:sp>
    </p:spTree>
    <p:extLst>
      <p:ext uri="{BB962C8B-B14F-4D97-AF65-F5344CB8AC3E}">
        <p14:creationId xmlns:p14="http://schemas.microsoft.com/office/powerpoint/2010/main" val="314953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6719"/>
            <a:ext cx="9144001" cy="950699"/>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p:nvSpPr>
        <p:spPr>
          <a:xfrm>
            <a:off x="1799573" y="377323"/>
            <a:ext cx="5308244" cy="76944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400" b="1" dirty="0" smtClean="0">
                <a:solidFill>
                  <a:schemeClr val="bg1">
                    <a:lumMod val="95000"/>
                  </a:schemeClr>
                </a:solidFill>
                <a:latin typeface="Gadugi" pitchFamily="34" charset="0"/>
                <a:ea typeface="Source Han Sans CN Regular" pitchFamily="2"/>
                <a:cs typeface="Lohit Devanagari" pitchFamily="2"/>
              </a:rPr>
              <a:t>PALETA COMPLETA</a:t>
            </a:r>
            <a:endParaRPr lang="en-US" sz="4400" b="1" dirty="0">
              <a:solidFill>
                <a:schemeClr val="bg1">
                  <a:lumMod val="95000"/>
                </a:schemeClr>
              </a:solidFill>
              <a:latin typeface="Gadugi" pitchFamily="34" charset="0"/>
              <a:ea typeface="Source Han Sans CN Regular" pitchFamily="2"/>
              <a:cs typeface="Lohit Devanagari" pitchFamily="2"/>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22" y="2721873"/>
            <a:ext cx="8142854" cy="114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522" y="2057399"/>
            <a:ext cx="6806485" cy="646331"/>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Bloco</a:t>
            </a:r>
            <a:r>
              <a:rPr lang="en-US" sz="3600" b="1" dirty="0" smtClean="0">
                <a:solidFill>
                  <a:schemeClr val="tx1">
                    <a:lumMod val="75000"/>
                    <a:lumOff val="25000"/>
                  </a:schemeClr>
                </a:solidFill>
                <a:latin typeface="Gadugi" pitchFamily="34" charset="0"/>
                <a:ea typeface="Source Han Sans CN Regular" pitchFamily="2"/>
                <a:cs typeface="Lohit Devanagari" pitchFamily="2"/>
              </a:rPr>
              <a:t> de </a:t>
            </a:r>
            <a:r>
              <a:rPr lang="en-US" sz="3600" b="1" dirty="0" err="1" smtClean="0">
                <a:solidFill>
                  <a:schemeClr val="tx1">
                    <a:lumMod val="75000"/>
                    <a:lumOff val="25000"/>
                  </a:schemeClr>
                </a:solidFill>
                <a:latin typeface="Gadugi" pitchFamily="34" charset="0"/>
                <a:ea typeface="Source Han Sans CN Regular" pitchFamily="2"/>
                <a:cs typeface="Lohit Devanagari" pitchFamily="2"/>
              </a:rPr>
              <a:t>fluxo</a:t>
            </a:r>
            <a:endParaRPr lang="en-US" sz="36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4" name="Rectangle 3"/>
          <p:cNvSpPr/>
          <p:nvPr/>
        </p:nvSpPr>
        <p:spPr>
          <a:xfrm>
            <a:off x="342522" y="4038600"/>
            <a:ext cx="7658478" cy="1200329"/>
          </a:xfrm>
          <a:prstGeom prst="rect">
            <a:avLst/>
          </a:prstGeom>
        </p:spPr>
        <p:txBody>
          <a:bodyPr wrap="square">
            <a:spAutoFit/>
          </a:bodyPr>
          <a:lstStyle/>
          <a:p>
            <a:pPr algn="ctr"/>
            <a:r>
              <a:rPr lang="pt-BR" sz="2400" dirty="0">
                <a:solidFill>
                  <a:schemeClr val="tx1">
                    <a:lumMod val="75000"/>
                    <a:lumOff val="25000"/>
                  </a:schemeClr>
                </a:solidFill>
                <a:latin typeface="Gadugi" pitchFamily="34" charset="0"/>
              </a:rPr>
              <a:t>Configure os blocos de lógica Booleana, Matemática, Comparação, Alcance, Condições aleatórias, Variáveis e Constantes</a:t>
            </a:r>
          </a:p>
        </p:txBody>
      </p:sp>
    </p:spTree>
    <p:extLst>
      <p:ext uri="{BB962C8B-B14F-4D97-AF65-F5344CB8AC3E}">
        <p14:creationId xmlns:p14="http://schemas.microsoft.com/office/powerpoint/2010/main" val="1459646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4" y="1295399"/>
            <a:ext cx="7924800" cy="194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3242916"/>
            <a:ext cx="7848600" cy="1938992"/>
          </a:xfrm>
          <a:prstGeom prst="rect">
            <a:avLst/>
          </a:prstGeom>
        </p:spPr>
        <p:txBody>
          <a:bodyPr wrap="square">
            <a:spAutoFit/>
          </a:bodyPr>
          <a:lstStyle/>
          <a:p>
            <a:pPr algn="ctr"/>
            <a:r>
              <a:rPr lang="pt-BR" sz="2400" dirty="0">
                <a:solidFill>
                  <a:schemeClr val="tx1">
                    <a:lumMod val="85000"/>
                    <a:lumOff val="15000"/>
                  </a:schemeClr>
                </a:solidFill>
                <a:latin typeface="Gadugi" pitchFamily="34" charset="0"/>
              </a:rPr>
              <a:t>Cada bloco de programação possui um painel de configuração, no qual você pode ajustar as definições do bloco selecionado. Quando um bloco é selecionado na área de trabalho, seu painel de configuração torna-se visível e ativo no inferior da tela.</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6029325"/>
            <a:ext cx="91440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0400" y="6089719"/>
            <a:ext cx="6806485" cy="707886"/>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000" b="1" dirty="0" err="1" smtClean="0">
                <a:solidFill>
                  <a:schemeClr val="tx1">
                    <a:lumMod val="95000"/>
                    <a:lumOff val="5000"/>
                  </a:schemeClr>
                </a:solidFill>
                <a:latin typeface="Gadugi" pitchFamily="34" charset="0"/>
                <a:ea typeface="Source Han Sans CN Regular" pitchFamily="2"/>
                <a:cs typeface="Lohit Devanagari" pitchFamily="2"/>
              </a:rPr>
              <a:t>Painel</a:t>
            </a:r>
            <a:r>
              <a:rPr lang="en-US" sz="4000" b="1" dirty="0" smtClean="0">
                <a:solidFill>
                  <a:schemeClr val="tx1">
                    <a:lumMod val="95000"/>
                    <a:lumOff val="5000"/>
                  </a:schemeClr>
                </a:solidFill>
                <a:latin typeface="Gadugi" pitchFamily="34" charset="0"/>
                <a:ea typeface="Source Han Sans CN Regular" pitchFamily="2"/>
                <a:cs typeface="Lohit Devanagari" pitchFamily="2"/>
              </a:rPr>
              <a:t> de </a:t>
            </a:r>
            <a:r>
              <a:rPr lang="en-US" sz="4000" b="1" dirty="0" err="1" smtClean="0">
                <a:solidFill>
                  <a:schemeClr val="tx1">
                    <a:lumMod val="95000"/>
                    <a:lumOff val="5000"/>
                  </a:schemeClr>
                </a:solidFill>
                <a:latin typeface="Gadugi" pitchFamily="34" charset="0"/>
                <a:ea typeface="Source Han Sans CN Regular" pitchFamily="2"/>
                <a:cs typeface="Lohit Devanagari" pitchFamily="2"/>
              </a:rPr>
              <a:t>configuração</a:t>
            </a:r>
            <a:endParaRPr lang="en-US" sz="4000" b="1" dirty="0">
              <a:solidFill>
                <a:schemeClr val="tx1">
                  <a:lumMod val="95000"/>
                  <a:lumOff val="5000"/>
                </a:schemeClr>
              </a:solidFill>
              <a:latin typeface="Gadugi" pitchFamily="34" charset="0"/>
              <a:ea typeface="Source Han Sans CN Regular" pitchFamily="2"/>
              <a:cs typeface="Lohit Devanagari" pitchFamily="2"/>
            </a:endParaRPr>
          </a:p>
        </p:txBody>
      </p:sp>
    </p:spTree>
    <p:extLst>
      <p:ext uri="{BB962C8B-B14F-4D97-AF65-F5344CB8AC3E}">
        <p14:creationId xmlns:p14="http://schemas.microsoft.com/office/powerpoint/2010/main" val="38087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4" y="1295399"/>
            <a:ext cx="7924800" cy="194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3242916"/>
            <a:ext cx="7848600" cy="2308324"/>
          </a:xfrm>
          <a:prstGeom prst="rect">
            <a:avLst/>
          </a:prstGeom>
        </p:spPr>
        <p:txBody>
          <a:bodyPr wrap="square">
            <a:spAutoFit/>
          </a:bodyPr>
          <a:lstStyle/>
          <a:p>
            <a:pPr algn="ctr"/>
            <a:r>
              <a:rPr lang="pt-BR" sz="2400" dirty="0">
                <a:solidFill>
                  <a:schemeClr val="tx1">
                    <a:lumMod val="85000"/>
                    <a:lumOff val="15000"/>
                  </a:schemeClr>
                </a:solidFill>
                <a:latin typeface="Gadugi" pitchFamily="34" charset="0"/>
              </a:rPr>
              <a:t>Mudando os parâmetros em cada painel de configuração, você pode mudar como um bloco em especial irá se comportar. Por exemplo, para fazer seu robô se mover mais rápido, você pode mudar a propriedade [Power] (Força) no painel de configuração Mover bloco</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6029325"/>
            <a:ext cx="91440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0400" y="6089719"/>
            <a:ext cx="6806485" cy="707886"/>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000" b="1" dirty="0" err="1" smtClean="0">
                <a:solidFill>
                  <a:schemeClr val="tx1">
                    <a:lumMod val="95000"/>
                    <a:lumOff val="5000"/>
                  </a:schemeClr>
                </a:solidFill>
                <a:latin typeface="Gadugi" pitchFamily="34" charset="0"/>
                <a:ea typeface="Source Han Sans CN Regular" pitchFamily="2"/>
                <a:cs typeface="Lohit Devanagari" pitchFamily="2"/>
              </a:rPr>
              <a:t>Painel</a:t>
            </a:r>
            <a:r>
              <a:rPr lang="en-US" sz="4000" b="1" dirty="0" smtClean="0">
                <a:solidFill>
                  <a:schemeClr val="tx1">
                    <a:lumMod val="95000"/>
                    <a:lumOff val="5000"/>
                  </a:schemeClr>
                </a:solidFill>
                <a:latin typeface="Gadugi" pitchFamily="34" charset="0"/>
                <a:ea typeface="Source Han Sans CN Regular" pitchFamily="2"/>
                <a:cs typeface="Lohit Devanagari" pitchFamily="2"/>
              </a:rPr>
              <a:t> de </a:t>
            </a:r>
            <a:r>
              <a:rPr lang="en-US" sz="4000" b="1" dirty="0" err="1" smtClean="0">
                <a:solidFill>
                  <a:schemeClr val="tx1">
                    <a:lumMod val="95000"/>
                    <a:lumOff val="5000"/>
                  </a:schemeClr>
                </a:solidFill>
                <a:latin typeface="Gadugi" pitchFamily="34" charset="0"/>
                <a:ea typeface="Source Han Sans CN Regular" pitchFamily="2"/>
                <a:cs typeface="Lohit Devanagari" pitchFamily="2"/>
              </a:rPr>
              <a:t>configuração</a:t>
            </a:r>
            <a:endParaRPr lang="en-US" sz="4000" b="1" dirty="0">
              <a:solidFill>
                <a:schemeClr val="tx1">
                  <a:lumMod val="95000"/>
                  <a:lumOff val="5000"/>
                </a:schemeClr>
              </a:solidFill>
              <a:latin typeface="Gadugi" pitchFamily="34" charset="0"/>
              <a:ea typeface="Source Han Sans CN Regular" pitchFamily="2"/>
              <a:cs typeface="Lohit Devanagari" pitchFamily="2"/>
            </a:endParaRPr>
          </a:p>
        </p:txBody>
      </p:sp>
    </p:spTree>
    <p:extLst>
      <p:ext uri="{BB962C8B-B14F-4D97-AF65-F5344CB8AC3E}">
        <p14:creationId xmlns:p14="http://schemas.microsoft.com/office/powerpoint/2010/main" val="356137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ROBOT RESTAUR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364"/>
            <a:ext cx="10762593" cy="71607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0"/>
            <a:ext cx="7772400" cy="1470025"/>
          </a:xfrm>
          <a:solidFill>
            <a:srgbClr val="00B0F0"/>
          </a:solidFill>
          <a:ln>
            <a:solidFill>
              <a:srgbClr val="0070C0"/>
            </a:solidFill>
          </a:ln>
        </p:spPr>
        <p:txBody>
          <a:bodyPr/>
          <a:lstStyle/>
          <a:p>
            <a:r>
              <a:rPr lang="pt-BR" dirty="0" smtClean="0"/>
              <a:t>ROBÔ SEGUIDOR DE LINHA</a:t>
            </a:r>
            <a:endParaRPr lang="pt-BR" dirty="0"/>
          </a:p>
        </p:txBody>
      </p:sp>
    </p:spTree>
    <p:extLst>
      <p:ext uri="{BB962C8B-B14F-4D97-AF65-F5344CB8AC3E}">
        <p14:creationId xmlns:p14="http://schemas.microsoft.com/office/powerpoint/2010/main" val="177300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742840" cy="659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71800" y="533400"/>
            <a:ext cx="6806485" cy="1015663"/>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6000" b="1" dirty="0" smtClean="0">
                <a:solidFill>
                  <a:schemeClr val="tx1">
                    <a:lumMod val="75000"/>
                    <a:lumOff val="25000"/>
                  </a:schemeClr>
                </a:solidFill>
                <a:latin typeface="Gadugi" pitchFamily="34" charset="0"/>
                <a:ea typeface="Source Han Sans CN Regular" pitchFamily="2"/>
                <a:cs typeface="Lohit Devanagari" pitchFamily="2"/>
              </a:rPr>
              <a:t>&lt;“hello world”&gt;</a:t>
            </a:r>
            <a:endParaRPr lang="en-US" sz="60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4" name="Rectangle 3"/>
          <p:cNvSpPr/>
          <p:nvPr/>
        </p:nvSpPr>
        <p:spPr>
          <a:xfrm>
            <a:off x="4099066" y="2038705"/>
            <a:ext cx="4867761" cy="289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4235170" y="2362200"/>
            <a:ext cx="4756430" cy="2462213"/>
          </a:xfrm>
          <a:prstGeom prst="rect">
            <a:avLst/>
          </a:prstGeom>
          <a:noFill/>
        </p:spPr>
        <p:txBody>
          <a:bodyPr wrap="none" rtlCol="0">
            <a:spAutoFit/>
          </a:bodyPr>
          <a:lstStyle/>
          <a:p>
            <a:r>
              <a:rPr lang="pt-BR" sz="1400" dirty="0" smtClean="0">
                <a:solidFill>
                  <a:schemeClr val="bg1">
                    <a:lumMod val="95000"/>
                  </a:schemeClr>
                </a:solidFill>
                <a:latin typeface="Consolas" pitchFamily="49" charset="0"/>
              </a:rPr>
              <a:t>#include &lt;stdio.h&gt;</a:t>
            </a:r>
          </a:p>
          <a:p>
            <a:endParaRPr lang="pt-BR" sz="1400" dirty="0">
              <a:solidFill>
                <a:schemeClr val="bg1">
                  <a:lumMod val="95000"/>
                </a:schemeClr>
              </a:solidFill>
              <a:latin typeface="Consolas" pitchFamily="49" charset="0"/>
            </a:endParaRPr>
          </a:p>
          <a:p>
            <a:r>
              <a:rPr lang="pt-BR" sz="1400" dirty="0" smtClean="0">
                <a:solidFill>
                  <a:schemeClr val="bg1">
                    <a:lumMod val="95000"/>
                  </a:schemeClr>
                </a:solidFill>
                <a:latin typeface="Consolas" pitchFamily="49" charset="0"/>
              </a:rPr>
              <a:t>Int main(){</a:t>
            </a:r>
          </a:p>
          <a:p>
            <a:r>
              <a:rPr lang="pt-BR" sz="1400" dirty="0" smtClean="0">
                <a:solidFill>
                  <a:schemeClr val="bg1">
                    <a:lumMod val="95000"/>
                  </a:schemeClr>
                </a:solidFill>
                <a:latin typeface="Consolas" pitchFamily="49" charset="0"/>
              </a:rPr>
              <a:t>char nome[20];</a:t>
            </a:r>
          </a:p>
          <a:p>
            <a:r>
              <a:rPr lang="pt-BR" sz="1400" dirty="0" smtClean="0">
                <a:solidFill>
                  <a:schemeClr val="bg1">
                    <a:lumMod val="95000"/>
                  </a:schemeClr>
                </a:solidFill>
                <a:latin typeface="Consolas" pitchFamily="49" charset="0"/>
              </a:rPr>
              <a:t>Int grau = 60;</a:t>
            </a:r>
          </a:p>
          <a:p>
            <a:r>
              <a:rPr lang="pt-BR" sz="1400" dirty="0" smtClean="0">
                <a:solidFill>
                  <a:schemeClr val="bg1">
                    <a:lumMod val="95000"/>
                  </a:schemeClr>
                </a:solidFill>
                <a:latin typeface="Consolas" pitchFamily="49" charset="0"/>
              </a:rPr>
              <a:t>printf(“Abra o software NXT 2.0”);</a:t>
            </a:r>
          </a:p>
          <a:p>
            <a:r>
              <a:rPr lang="pt-BR" sz="1400" dirty="0">
                <a:solidFill>
                  <a:schemeClr val="bg1">
                    <a:lumMod val="95000"/>
                  </a:schemeClr>
                </a:solidFill>
                <a:latin typeface="Consolas" pitchFamily="49" charset="0"/>
              </a:rPr>
              <a:t>s</a:t>
            </a:r>
            <a:r>
              <a:rPr lang="pt-BR" sz="1400" dirty="0" smtClean="0">
                <a:solidFill>
                  <a:schemeClr val="bg1">
                    <a:lumMod val="95000"/>
                  </a:schemeClr>
                </a:solidFill>
                <a:latin typeface="Consolas" pitchFamily="49" charset="0"/>
              </a:rPr>
              <a:t>canf(‘%s’,&amp;nome);</a:t>
            </a:r>
          </a:p>
          <a:p>
            <a:r>
              <a:rPr lang="pt-BR" sz="1400" dirty="0">
                <a:solidFill>
                  <a:schemeClr val="bg1">
                    <a:lumMod val="95000"/>
                  </a:schemeClr>
                </a:solidFill>
                <a:latin typeface="Consolas" pitchFamily="49" charset="0"/>
              </a:rPr>
              <a:t>p</a:t>
            </a:r>
            <a:r>
              <a:rPr lang="pt-BR" sz="1400" dirty="0" smtClean="0">
                <a:solidFill>
                  <a:schemeClr val="bg1">
                    <a:lumMod val="95000"/>
                  </a:schemeClr>
                </a:solidFill>
                <a:latin typeface="Consolas" pitchFamily="49" charset="0"/>
              </a:rPr>
              <a:t>rintf(“Faça o motor a girar %d graus ”,grau);</a:t>
            </a:r>
          </a:p>
          <a:p>
            <a:r>
              <a:rPr lang="pt-BR" sz="1400" dirty="0" smtClean="0">
                <a:solidFill>
                  <a:schemeClr val="bg1">
                    <a:lumMod val="95000"/>
                  </a:schemeClr>
                </a:solidFill>
                <a:latin typeface="Consolas" pitchFamily="49" charset="0"/>
              </a:rPr>
              <a:t>printf(“\n feito emita um sinal sonoro”);</a:t>
            </a:r>
          </a:p>
          <a:p>
            <a:r>
              <a:rPr lang="pt-BR" sz="1400" dirty="0" smtClean="0">
                <a:solidFill>
                  <a:schemeClr val="bg1">
                    <a:lumMod val="95000"/>
                  </a:schemeClr>
                </a:solidFill>
                <a:latin typeface="Consolas" pitchFamily="49" charset="0"/>
              </a:rPr>
              <a:t>return 0;</a:t>
            </a:r>
          </a:p>
          <a:p>
            <a:r>
              <a:rPr lang="pt-BR" sz="1400" dirty="0">
                <a:solidFill>
                  <a:schemeClr val="bg1">
                    <a:lumMod val="95000"/>
                  </a:schemeClr>
                </a:solidFill>
                <a:latin typeface="Consolas" pitchFamily="49" charset="0"/>
              </a:rPr>
              <a:t>}</a:t>
            </a:r>
            <a:r>
              <a:rPr lang="pt-BR" sz="1200" dirty="0"/>
              <a: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067" y="2038705"/>
            <a:ext cx="4867760" cy="2438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899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50" y="519403"/>
            <a:ext cx="413385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4896" y="1600198"/>
            <a:ext cx="4867761" cy="4191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extBox 4"/>
          <p:cNvSpPr txBox="1"/>
          <p:nvPr/>
        </p:nvSpPr>
        <p:spPr>
          <a:xfrm>
            <a:off x="381000" y="1923694"/>
            <a:ext cx="4259499" cy="3754874"/>
          </a:xfrm>
          <a:prstGeom prst="rect">
            <a:avLst/>
          </a:prstGeom>
          <a:noFill/>
        </p:spPr>
        <p:txBody>
          <a:bodyPr wrap="none" rtlCol="0">
            <a:spAutoFit/>
          </a:bodyPr>
          <a:lstStyle/>
          <a:p>
            <a:r>
              <a:rPr lang="pt-BR" sz="1400" dirty="0" smtClean="0">
                <a:solidFill>
                  <a:schemeClr val="bg1">
                    <a:lumMod val="95000"/>
                  </a:schemeClr>
                </a:solidFill>
                <a:latin typeface="Consolas" pitchFamily="49" charset="0"/>
              </a:rPr>
              <a:t>#include &lt;stdio.h&gt;</a:t>
            </a:r>
          </a:p>
          <a:p>
            <a:endParaRPr lang="pt-BR" sz="1400" dirty="0">
              <a:solidFill>
                <a:schemeClr val="bg1">
                  <a:lumMod val="95000"/>
                </a:schemeClr>
              </a:solidFill>
              <a:latin typeface="Consolas" pitchFamily="49" charset="0"/>
            </a:endParaRPr>
          </a:p>
          <a:p>
            <a:r>
              <a:rPr lang="pt-BR" sz="1400" dirty="0" smtClean="0">
                <a:solidFill>
                  <a:schemeClr val="bg1">
                    <a:lumMod val="95000"/>
                  </a:schemeClr>
                </a:solidFill>
                <a:latin typeface="Consolas" pitchFamily="49" charset="0"/>
              </a:rPr>
              <a:t>Int main(){</a:t>
            </a:r>
          </a:p>
          <a:p>
            <a:r>
              <a:rPr lang="pt-BR" sz="1400" dirty="0" smtClean="0">
                <a:solidFill>
                  <a:schemeClr val="bg1">
                    <a:lumMod val="95000"/>
                  </a:schemeClr>
                </a:solidFill>
                <a:latin typeface="Consolas" pitchFamily="49" charset="0"/>
              </a:rPr>
              <a:t>int sensor;</a:t>
            </a:r>
          </a:p>
          <a:p>
            <a:r>
              <a:rPr lang="pt-BR" sz="1400" dirty="0" smtClean="0">
                <a:solidFill>
                  <a:schemeClr val="bg1">
                    <a:lumMod val="95000"/>
                  </a:schemeClr>
                </a:solidFill>
                <a:latin typeface="Consolas" pitchFamily="49" charset="0"/>
              </a:rPr>
              <a:t>int giroMotor = 0;</a:t>
            </a:r>
          </a:p>
          <a:p>
            <a:r>
              <a:rPr lang="pt-BR" sz="1400" dirty="0" smtClean="0">
                <a:solidFill>
                  <a:schemeClr val="bg1">
                    <a:lumMod val="95000"/>
                  </a:schemeClr>
                </a:solidFill>
                <a:latin typeface="Consolas" pitchFamily="49" charset="0"/>
              </a:rPr>
              <a:t>int i;</a:t>
            </a:r>
          </a:p>
          <a:p>
            <a:r>
              <a:rPr lang="pt-BR" sz="1400" dirty="0">
                <a:solidFill>
                  <a:schemeClr val="bg1">
                    <a:lumMod val="95000"/>
                  </a:schemeClr>
                </a:solidFill>
                <a:latin typeface="Consolas" pitchFamily="49" charset="0"/>
              </a:rPr>
              <a:t>p</a:t>
            </a:r>
            <a:r>
              <a:rPr lang="pt-BR" sz="1400" dirty="0" smtClean="0">
                <a:solidFill>
                  <a:schemeClr val="bg1">
                    <a:lumMod val="95000"/>
                  </a:schemeClr>
                </a:solidFill>
                <a:latin typeface="Consolas" pitchFamily="49" charset="0"/>
              </a:rPr>
              <a:t>rintf(“Lendo dados do sensor:”);</a:t>
            </a:r>
          </a:p>
          <a:p>
            <a:r>
              <a:rPr lang="pt-BR" sz="1400" dirty="0" smtClean="0">
                <a:solidFill>
                  <a:schemeClr val="bg1">
                    <a:lumMod val="95000"/>
                  </a:schemeClr>
                </a:solidFill>
                <a:latin typeface="Consolas" pitchFamily="49" charset="0"/>
              </a:rPr>
              <a:t>Scanf(‘%d’,&amp;sensor);</a:t>
            </a:r>
          </a:p>
          <a:p>
            <a:r>
              <a:rPr lang="pt-BR" sz="1400" dirty="0">
                <a:solidFill>
                  <a:schemeClr val="bg1">
                    <a:lumMod val="95000"/>
                  </a:schemeClr>
                </a:solidFill>
                <a:latin typeface="Consolas" pitchFamily="49" charset="0"/>
              </a:rPr>
              <a:t>f</a:t>
            </a:r>
            <a:r>
              <a:rPr lang="pt-BR" sz="1400" dirty="0" smtClean="0">
                <a:solidFill>
                  <a:schemeClr val="bg1">
                    <a:lumMod val="95000"/>
                  </a:schemeClr>
                </a:solidFill>
                <a:latin typeface="Consolas" pitchFamily="49" charset="0"/>
              </a:rPr>
              <a:t>or (i = 0; i &lt; 4; i++){</a:t>
            </a:r>
          </a:p>
          <a:p>
            <a:r>
              <a:rPr lang="pt-BR" sz="1400" dirty="0" smtClean="0">
                <a:solidFill>
                  <a:schemeClr val="bg1">
                    <a:lumMod val="95000"/>
                  </a:schemeClr>
                </a:solidFill>
                <a:latin typeface="Consolas" pitchFamily="49" charset="0"/>
              </a:rPr>
              <a:t>if(sensor &lt; 20)</a:t>
            </a:r>
          </a:p>
          <a:p>
            <a:r>
              <a:rPr lang="pt-BR" sz="1400" dirty="0">
                <a:solidFill>
                  <a:schemeClr val="bg1">
                    <a:lumMod val="95000"/>
                  </a:schemeClr>
                </a:solidFill>
                <a:latin typeface="Consolas" pitchFamily="49" charset="0"/>
              </a:rPr>
              <a:t>	</a:t>
            </a:r>
            <a:r>
              <a:rPr lang="pt-BR" sz="1400" dirty="0" smtClean="0">
                <a:solidFill>
                  <a:schemeClr val="bg1">
                    <a:lumMod val="95000"/>
                  </a:schemeClr>
                </a:solidFill>
                <a:latin typeface="Consolas" pitchFamily="49" charset="0"/>
              </a:rPr>
              <a:t>giroMotor = 30;</a:t>
            </a:r>
          </a:p>
          <a:p>
            <a:r>
              <a:rPr lang="pt-BR" sz="1400" dirty="0" smtClean="0">
                <a:solidFill>
                  <a:schemeClr val="bg1">
                    <a:lumMod val="95000"/>
                  </a:schemeClr>
                </a:solidFill>
                <a:latin typeface="Consolas" pitchFamily="49" charset="0"/>
              </a:rPr>
              <a:t>else</a:t>
            </a:r>
          </a:p>
          <a:p>
            <a:r>
              <a:rPr lang="pt-BR" sz="1400" dirty="0">
                <a:solidFill>
                  <a:schemeClr val="bg1">
                    <a:lumMod val="95000"/>
                  </a:schemeClr>
                </a:solidFill>
                <a:latin typeface="Consolas" pitchFamily="49" charset="0"/>
              </a:rPr>
              <a:t>	</a:t>
            </a:r>
            <a:r>
              <a:rPr lang="pt-BR" sz="1400" dirty="0" smtClean="0">
                <a:solidFill>
                  <a:schemeClr val="bg1">
                    <a:lumMod val="95000"/>
                  </a:schemeClr>
                </a:solidFill>
                <a:latin typeface="Consolas" pitchFamily="49" charset="0"/>
              </a:rPr>
              <a:t>giroMotor = 10;</a:t>
            </a:r>
          </a:p>
          <a:p>
            <a:r>
              <a:rPr lang="pt-BR" sz="1400" dirty="0">
                <a:solidFill>
                  <a:schemeClr val="bg1">
                    <a:lumMod val="95000"/>
                  </a:schemeClr>
                </a:solidFill>
                <a:latin typeface="Consolas" pitchFamily="49" charset="0"/>
              </a:rPr>
              <a:t>}</a:t>
            </a:r>
            <a:endParaRPr lang="pt-BR" sz="1400" dirty="0" smtClean="0">
              <a:solidFill>
                <a:schemeClr val="bg1">
                  <a:lumMod val="95000"/>
                </a:schemeClr>
              </a:solidFill>
              <a:latin typeface="Consolas" pitchFamily="49" charset="0"/>
            </a:endParaRPr>
          </a:p>
          <a:p>
            <a:r>
              <a:rPr lang="pt-BR" sz="1400" dirty="0" smtClean="0">
                <a:solidFill>
                  <a:schemeClr val="bg1">
                    <a:lumMod val="95000"/>
                  </a:schemeClr>
                </a:solidFill>
                <a:latin typeface="Consolas" pitchFamily="49" charset="0"/>
              </a:rPr>
              <a:t>printf(“\n feito emita um sinal sonoro”);</a:t>
            </a:r>
          </a:p>
          <a:p>
            <a:r>
              <a:rPr lang="pt-BR" sz="1400" dirty="0" smtClean="0">
                <a:solidFill>
                  <a:schemeClr val="bg1">
                    <a:lumMod val="95000"/>
                  </a:schemeClr>
                </a:solidFill>
                <a:latin typeface="Consolas" pitchFamily="49" charset="0"/>
              </a:rPr>
              <a:t>return 0;</a:t>
            </a:r>
          </a:p>
          <a:p>
            <a:r>
              <a:rPr lang="pt-BR" sz="1400" dirty="0">
                <a:solidFill>
                  <a:schemeClr val="bg1">
                    <a:lumMod val="95000"/>
                  </a:schemeClr>
                </a:solidFill>
                <a:latin typeface="Consolas" pitchFamily="49" charset="0"/>
              </a:rPr>
              <a:t>}</a:t>
            </a:r>
            <a:r>
              <a:rPr lang="pt-BR" sz="1200" dirty="0"/>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97" y="1600199"/>
            <a:ext cx="4867760" cy="2438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4895" y="228600"/>
            <a:ext cx="6806485" cy="1015663"/>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6000" b="1" dirty="0" smtClean="0">
                <a:solidFill>
                  <a:schemeClr val="tx1">
                    <a:lumMod val="75000"/>
                    <a:lumOff val="25000"/>
                  </a:schemeClr>
                </a:solidFill>
                <a:latin typeface="Gadugi" pitchFamily="34" charset="0"/>
                <a:ea typeface="Source Han Sans CN Regular" pitchFamily="2"/>
                <a:cs typeface="Lohit Devanagari" pitchFamily="2"/>
              </a:rPr>
              <a:t>&lt;“</a:t>
            </a:r>
            <a:r>
              <a:rPr lang="en-US" sz="6000" b="1" dirty="0" err="1" smtClean="0">
                <a:solidFill>
                  <a:schemeClr val="tx1">
                    <a:lumMod val="75000"/>
                    <a:lumOff val="25000"/>
                  </a:schemeClr>
                </a:solidFill>
                <a:latin typeface="Gadugi" pitchFamily="34" charset="0"/>
                <a:ea typeface="Source Han Sans CN Regular" pitchFamily="2"/>
                <a:cs typeface="Lohit Devanagari" pitchFamily="2"/>
              </a:rPr>
              <a:t>desafio</a:t>
            </a:r>
            <a:r>
              <a:rPr lang="en-US" sz="6000" b="1" dirty="0" smtClean="0">
                <a:solidFill>
                  <a:schemeClr val="tx1">
                    <a:lumMod val="75000"/>
                    <a:lumOff val="25000"/>
                  </a:schemeClr>
                </a:solidFill>
                <a:latin typeface="Gadugi" pitchFamily="34" charset="0"/>
                <a:ea typeface="Source Han Sans CN Regular" pitchFamily="2"/>
                <a:cs typeface="Lohit Devanagari" pitchFamily="2"/>
              </a:rPr>
              <a:t>”&gt;</a:t>
            </a:r>
            <a:endParaRPr lang="en-US" sz="6000" b="1" dirty="0">
              <a:solidFill>
                <a:schemeClr val="tx1">
                  <a:lumMod val="75000"/>
                  <a:lumOff val="25000"/>
                </a:schemeClr>
              </a:solidFill>
              <a:latin typeface="Gadugi" pitchFamily="34" charset="0"/>
              <a:ea typeface="Source Han Sans CN Regular" pitchFamily="2"/>
              <a:cs typeface="Lohit Devanagari" pitchFamily="2"/>
            </a:endParaRPr>
          </a:p>
        </p:txBody>
      </p:sp>
    </p:spTree>
    <p:extLst>
      <p:ext uri="{BB962C8B-B14F-4D97-AF65-F5344CB8AC3E}">
        <p14:creationId xmlns:p14="http://schemas.microsoft.com/office/powerpoint/2010/main" val="264656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3439" cy="6858000"/>
          </a:xfrm>
          <a:prstGeom prst="rect">
            <a:avLst/>
          </a:prstGeom>
        </p:spPr>
      </p:pic>
      <p:sp>
        <p:nvSpPr>
          <p:cNvPr id="4" name="Rectangle 3"/>
          <p:cNvSpPr/>
          <p:nvPr/>
        </p:nvSpPr>
        <p:spPr>
          <a:xfrm>
            <a:off x="6096000" y="321537"/>
            <a:ext cx="2560052" cy="1894820"/>
          </a:xfrm>
          <a:prstGeom prst="rect">
            <a:avLst/>
          </a:prstGeom>
          <a:solidFill>
            <a:schemeClr val="tx1">
              <a:lumMod val="65000"/>
              <a:lumOff val="3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7200" dirty="0">
              <a:latin typeface="Gadugi" pitchFamily="34" charset="0"/>
            </a:endParaRPr>
          </a:p>
        </p:txBody>
      </p:sp>
      <p:sp>
        <p:nvSpPr>
          <p:cNvPr id="5" name="TextBox 4"/>
          <p:cNvSpPr txBox="1"/>
          <p:nvPr/>
        </p:nvSpPr>
        <p:spPr>
          <a:xfrm>
            <a:off x="6297846" y="495714"/>
            <a:ext cx="2156360" cy="523220"/>
          </a:xfrm>
          <a:prstGeom prst="rect">
            <a:avLst/>
          </a:prstGeom>
          <a:noFill/>
        </p:spPr>
        <p:txBody>
          <a:bodyPr wrap="none" rtlCol="0">
            <a:spAutoFit/>
          </a:bodyPr>
          <a:lstStyle/>
          <a:p>
            <a:pPr algn="ctr"/>
            <a:r>
              <a:rPr lang="pt-BR" sz="2800" b="1" dirty="0" smtClean="0">
                <a:solidFill>
                  <a:schemeClr val="bg1"/>
                </a:solidFill>
                <a:latin typeface="Consolas" pitchFamily="49" charset="0"/>
              </a:rPr>
              <a:t>COMPILOU!!</a:t>
            </a:r>
            <a:endParaRPr lang="pt-BR" sz="2000" b="1" dirty="0">
              <a:solidFill>
                <a:schemeClr val="bg1"/>
              </a:solidFill>
              <a:latin typeface="Consolas" pitchFamily="49" charset="0"/>
            </a:endParaRPr>
          </a:p>
        </p:txBody>
      </p:sp>
      <p:sp>
        <p:nvSpPr>
          <p:cNvPr id="6" name="TextBox 5"/>
          <p:cNvSpPr txBox="1"/>
          <p:nvPr/>
        </p:nvSpPr>
        <p:spPr>
          <a:xfrm>
            <a:off x="6521465" y="894201"/>
            <a:ext cx="1709122" cy="1200329"/>
          </a:xfrm>
          <a:prstGeom prst="rect">
            <a:avLst/>
          </a:prstGeom>
          <a:noFill/>
        </p:spPr>
        <p:txBody>
          <a:bodyPr wrap="none" rtlCol="0">
            <a:spAutoFit/>
          </a:bodyPr>
          <a:lstStyle/>
          <a:p>
            <a:r>
              <a:rPr lang="pt-BR" sz="7200" b="1" dirty="0" smtClean="0">
                <a:solidFill>
                  <a:schemeClr val="bg1"/>
                </a:solidFill>
                <a:latin typeface="Consolas" pitchFamily="49" charset="0"/>
              </a:rPr>
              <a:t>&lt;/&gt;</a:t>
            </a:r>
            <a:endParaRPr lang="pt-BR" sz="9600" b="1" dirty="0">
              <a:solidFill>
                <a:schemeClr val="bg1"/>
              </a:solidFill>
              <a:latin typeface="Consolas" pitchFamily="49" charset="0"/>
            </a:endParaRPr>
          </a:p>
        </p:txBody>
      </p:sp>
    </p:spTree>
    <p:extLst>
      <p:ext uri="{BB962C8B-B14F-4D97-AF65-F5344CB8AC3E}">
        <p14:creationId xmlns:p14="http://schemas.microsoft.com/office/powerpoint/2010/main" val="3123478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rtop.org/images/FLLicon_RGB_2011.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600200"/>
            <a:ext cx="3810000" cy="40220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1.wp.com/www.olimpiadascientificas.com/wp-content/uploads/2013/08/Logomarca-OBR.png?resize=300%2C291">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1774187"/>
            <a:ext cx="3967112" cy="3848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533400"/>
            <a:ext cx="6806485" cy="1015663"/>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6000" b="1" dirty="0" smtClean="0">
                <a:solidFill>
                  <a:schemeClr val="tx1">
                    <a:lumMod val="75000"/>
                    <a:lumOff val="25000"/>
                  </a:schemeClr>
                </a:solidFill>
                <a:latin typeface="Gadugi" pitchFamily="34" charset="0"/>
                <a:ea typeface="Source Han Sans CN Regular" pitchFamily="2"/>
                <a:cs typeface="Lohit Devanagari" pitchFamily="2"/>
              </a:rPr>
              <a:t>&lt;“</a:t>
            </a:r>
            <a:r>
              <a:rPr lang="en-US" sz="6000" b="1" dirty="0" err="1" smtClean="0">
                <a:solidFill>
                  <a:schemeClr val="tx1">
                    <a:lumMod val="75000"/>
                    <a:lumOff val="25000"/>
                  </a:schemeClr>
                </a:solidFill>
                <a:latin typeface="Gadugi" pitchFamily="34" charset="0"/>
                <a:ea typeface="Source Han Sans CN Regular" pitchFamily="2"/>
                <a:cs typeface="Lohit Devanagari" pitchFamily="2"/>
              </a:rPr>
              <a:t>competições</a:t>
            </a:r>
            <a:r>
              <a:rPr lang="en-US" sz="6000" b="1" dirty="0" smtClean="0">
                <a:solidFill>
                  <a:schemeClr val="tx1">
                    <a:lumMod val="75000"/>
                    <a:lumOff val="25000"/>
                  </a:schemeClr>
                </a:solidFill>
                <a:latin typeface="Gadugi" pitchFamily="34" charset="0"/>
                <a:ea typeface="Source Han Sans CN Regular" pitchFamily="2"/>
                <a:cs typeface="Lohit Devanagari" pitchFamily="2"/>
              </a:rPr>
              <a:t>”&gt;</a:t>
            </a:r>
            <a:endParaRPr lang="en-US" sz="6000" b="1" dirty="0">
              <a:solidFill>
                <a:schemeClr val="tx1">
                  <a:lumMod val="75000"/>
                  <a:lumOff val="25000"/>
                </a:schemeClr>
              </a:solidFill>
              <a:latin typeface="Gadugi" pitchFamily="34" charset="0"/>
              <a:ea typeface="Source Han Sans CN Regular" pitchFamily="2"/>
              <a:cs typeface="Lohit Devanagari" pitchFamily="2"/>
            </a:endParaRPr>
          </a:p>
        </p:txBody>
      </p:sp>
    </p:spTree>
    <p:extLst>
      <p:ext uri="{BB962C8B-B14F-4D97-AF65-F5344CB8AC3E}">
        <p14:creationId xmlns:p14="http://schemas.microsoft.com/office/powerpoint/2010/main" val="3134540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a/40365_Line_Follower_Ro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20496" cy="68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02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533400"/>
            <a:ext cx="832607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94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7170" name="Picture 2" descr="https://res.cloudinary.com/teepublic/image/private/s--h20IsSlv--/t_Preview/b_rgb:191919,c_limit,f_jpg,h_630,q_90,w_630/v1447279457/production/designs/20884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000750"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00" y="1905000"/>
            <a:ext cx="3868367" cy="2677656"/>
          </a:xfrm>
          <a:prstGeom prst="rect">
            <a:avLst/>
          </a:prstGeom>
          <a:noFill/>
        </p:spPr>
        <p:txBody>
          <a:bodyPr wrap="none" rtlCol="0">
            <a:spAutoFit/>
          </a:bodyPr>
          <a:lstStyle/>
          <a:p>
            <a:r>
              <a:rPr lang="pt-BR" sz="2800" b="1" dirty="0">
                <a:solidFill>
                  <a:schemeClr val="bg1"/>
                </a:solidFill>
                <a:latin typeface="Consolas" pitchFamily="49" charset="0"/>
              </a:rPr>
              <a:t>i</a:t>
            </a:r>
            <a:r>
              <a:rPr lang="pt-BR" sz="2800" b="1" dirty="0" smtClean="0">
                <a:solidFill>
                  <a:schemeClr val="bg1"/>
                </a:solidFill>
                <a:latin typeface="Consolas" pitchFamily="49" charset="0"/>
              </a:rPr>
              <a:t>f (sensor1 &lt; 30)</a:t>
            </a:r>
          </a:p>
          <a:p>
            <a:r>
              <a:rPr lang="pt-BR" sz="2800" b="1" dirty="0">
                <a:solidFill>
                  <a:schemeClr val="bg1"/>
                </a:solidFill>
                <a:latin typeface="Consolas" pitchFamily="49" charset="0"/>
              </a:rPr>
              <a:t>	</a:t>
            </a:r>
            <a:r>
              <a:rPr lang="pt-BR" sz="2800" b="1" dirty="0" smtClean="0">
                <a:solidFill>
                  <a:schemeClr val="bg1"/>
                </a:solidFill>
                <a:latin typeface="Consolas" pitchFamily="49" charset="0"/>
              </a:rPr>
              <a:t>turn motorA 80</a:t>
            </a:r>
          </a:p>
          <a:p>
            <a:r>
              <a:rPr lang="pt-BR" sz="2800" b="1" dirty="0">
                <a:solidFill>
                  <a:schemeClr val="bg1"/>
                </a:solidFill>
                <a:latin typeface="Consolas" pitchFamily="49" charset="0"/>
              </a:rPr>
              <a:t>	</a:t>
            </a:r>
            <a:r>
              <a:rPr lang="pt-BR" sz="2800" b="1" dirty="0" smtClean="0">
                <a:solidFill>
                  <a:schemeClr val="bg1"/>
                </a:solidFill>
                <a:latin typeface="Consolas" pitchFamily="49" charset="0"/>
              </a:rPr>
              <a:t>turn motorB 10</a:t>
            </a:r>
          </a:p>
          <a:p>
            <a:r>
              <a:rPr lang="pt-BR" sz="2800" b="1" dirty="0" smtClean="0">
                <a:solidFill>
                  <a:schemeClr val="bg1"/>
                </a:solidFill>
                <a:latin typeface="Consolas" pitchFamily="49" charset="0"/>
              </a:rPr>
              <a:t>else</a:t>
            </a:r>
          </a:p>
          <a:p>
            <a:r>
              <a:rPr lang="pt-BR" sz="2800" b="1" dirty="0">
                <a:solidFill>
                  <a:schemeClr val="bg1"/>
                </a:solidFill>
                <a:latin typeface="Consolas" pitchFamily="49" charset="0"/>
              </a:rPr>
              <a:t>	</a:t>
            </a:r>
            <a:r>
              <a:rPr lang="pt-BR" sz="2800" b="1" dirty="0" smtClean="0">
                <a:solidFill>
                  <a:schemeClr val="bg1"/>
                </a:solidFill>
                <a:latin typeface="Consolas" pitchFamily="49" charset="0"/>
              </a:rPr>
              <a:t>turn motorB 80</a:t>
            </a:r>
          </a:p>
          <a:p>
            <a:r>
              <a:rPr lang="pt-BR" sz="2800" b="1" dirty="0">
                <a:solidFill>
                  <a:schemeClr val="bg1"/>
                </a:solidFill>
                <a:latin typeface="Consolas" pitchFamily="49" charset="0"/>
              </a:rPr>
              <a:t>	</a:t>
            </a:r>
            <a:r>
              <a:rPr lang="pt-BR" sz="2800" b="1" dirty="0" smtClean="0">
                <a:solidFill>
                  <a:schemeClr val="bg1"/>
                </a:solidFill>
                <a:latin typeface="Consolas" pitchFamily="49" charset="0"/>
              </a:rPr>
              <a:t>turn motorA 10</a:t>
            </a:r>
            <a:endParaRPr lang="pt-BR" sz="2800" b="1" dirty="0">
              <a:solidFill>
                <a:schemeClr val="bg1"/>
              </a:solidFill>
              <a:latin typeface="Consolas" pitchFamily="49" charset="0"/>
            </a:endParaRPr>
          </a:p>
        </p:txBody>
      </p:sp>
    </p:spTree>
    <p:extLst>
      <p:ext uri="{BB962C8B-B14F-4D97-AF65-F5344CB8AC3E}">
        <p14:creationId xmlns:p14="http://schemas.microsoft.com/office/powerpoint/2010/main" val="1454009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pt-BR"/>
          </a:p>
        </p:txBody>
      </p:sp>
      <p:sp>
        <p:nvSpPr>
          <p:cNvPr id="3" name="Subtitle 2"/>
          <p:cNvSpPr>
            <a:spLocks noGrp="1"/>
          </p:cNvSpPr>
          <p:nvPr>
            <p:ph type="subTitle" idx="1"/>
          </p:nvPr>
        </p:nvSpPr>
        <p:spPr/>
        <p:txBody>
          <a:bodyPr/>
          <a:lstStyle/>
          <a:p>
            <a:endParaRPr lang="pt-BR"/>
          </a:p>
        </p:txBody>
      </p:sp>
      <p:pic>
        <p:nvPicPr>
          <p:cNvPr id="4" name="Picture 3"/>
          <p:cNvPicPr>
            <a:picLocks noChangeAspect="1"/>
          </p:cNvPicPr>
          <p:nvPr/>
        </p:nvPicPr>
        <p:blipFill>
          <a:blip r:embed="rId2">
            <a:lum/>
            <a:alphaModFix/>
          </a:blip>
          <a:srcRect/>
          <a:stretch>
            <a:fillRect/>
          </a:stretch>
        </p:blipFill>
        <p:spPr>
          <a:xfrm>
            <a:off x="0" y="0"/>
            <a:ext cx="9144000" cy="6858000"/>
          </a:xfrm>
          <a:prstGeom prst="rect">
            <a:avLst/>
          </a:prstGeom>
          <a:noFill/>
          <a:ln>
            <a:noFill/>
          </a:ln>
        </p:spPr>
      </p:pic>
      <p:sp>
        <p:nvSpPr>
          <p:cNvPr id="10" name="Rectangle 9"/>
          <p:cNvSpPr/>
          <p:nvPr/>
        </p:nvSpPr>
        <p:spPr>
          <a:xfrm>
            <a:off x="141739" y="4267200"/>
            <a:ext cx="3048000" cy="2246446"/>
          </a:xfrm>
          <a:prstGeom prst="rect">
            <a:avLst/>
          </a:prstGeom>
          <a:solidFill>
            <a:schemeClr val="tx1">
              <a:lumMod val="65000"/>
              <a:lumOff val="3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7200" dirty="0">
              <a:latin typeface="Gadugi" pitchFamily="34" charset="0"/>
            </a:endParaRPr>
          </a:p>
        </p:txBody>
      </p:sp>
      <p:sp>
        <p:nvSpPr>
          <p:cNvPr id="5" name="TextBox 4"/>
          <p:cNvSpPr txBox="1"/>
          <p:nvPr/>
        </p:nvSpPr>
        <p:spPr>
          <a:xfrm>
            <a:off x="314407" y="4456246"/>
            <a:ext cx="2702663" cy="523220"/>
          </a:xfrm>
          <a:prstGeom prst="rect">
            <a:avLst/>
          </a:prstGeom>
          <a:noFill/>
        </p:spPr>
        <p:txBody>
          <a:bodyPr wrap="none" rtlCol="0">
            <a:spAutoFit/>
          </a:bodyPr>
          <a:lstStyle/>
          <a:p>
            <a:r>
              <a:rPr lang="pt-BR" sz="2800" b="1" dirty="0" smtClean="0">
                <a:solidFill>
                  <a:schemeClr val="bg1"/>
                </a:solidFill>
              </a:rPr>
              <a:t>PROGRAMANDO</a:t>
            </a:r>
            <a:endParaRPr lang="pt-BR" sz="2000" b="1" dirty="0">
              <a:solidFill>
                <a:schemeClr val="bg1"/>
              </a:solidFill>
            </a:endParaRPr>
          </a:p>
        </p:txBody>
      </p:sp>
      <p:sp>
        <p:nvSpPr>
          <p:cNvPr id="6" name="TextBox 5"/>
          <p:cNvSpPr txBox="1"/>
          <p:nvPr/>
        </p:nvSpPr>
        <p:spPr>
          <a:xfrm>
            <a:off x="694960" y="4834193"/>
            <a:ext cx="1941557" cy="1569660"/>
          </a:xfrm>
          <a:prstGeom prst="rect">
            <a:avLst/>
          </a:prstGeom>
          <a:noFill/>
        </p:spPr>
        <p:txBody>
          <a:bodyPr wrap="none" rtlCol="0">
            <a:spAutoFit/>
          </a:bodyPr>
          <a:lstStyle/>
          <a:p>
            <a:r>
              <a:rPr lang="pt-BR" sz="9600" b="1" dirty="0" smtClean="0">
                <a:solidFill>
                  <a:schemeClr val="bg1"/>
                </a:solidFill>
              </a:rPr>
              <a:t>&lt;/&gt;</a:t>
            </a:r>
            <a:endParaRPr lang="pt-BR" sz="9600" b="1" dirty="0">
              <a:solidFill>
                <a:schemeClr val="bg1"/>
              </a:solidFill>
            </a:endParaRPr>
          </a:p>
        </p:txBody>
      </p:sp>
    </p:spTree>
    <p:extLst>
      <p:ext uri="{BB962C8B-B14F-4D97-AF65-F5344CB8AC3E}">
        <p14:creationId xmlns:p14="http://schemas.microsoft.com/office/powerpoint/2010/main" val="120541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jdo1-1.fna.fbcdn.net/v/t1.0-9/14292411_1110563165658852_7372199334585388441_n.jpg?oh=4402fba8710205bc5f8c055baa09e0f0&amp;oe=587AD7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23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7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4294967295"/>
          </p:nvPr>
        </p:nvPicPr>
        <p:blipFill>
          <a:blip r:embed="rId3">
            <a:lum/>
            <a:alphaModFix/>
          </a:blip>
          <a:srcRect/>
          <a:stretch>
            <a:fillRect/>
          </a:stretch>
        </p:blipFill>
        <p:spPr>
          <a:xfrm>
            <a:off x="3400705" y="1400399"/>
            <a:ext cx="5806079" cy="5457896"/>
          </a:xfrm>
        </p:spPr>
      </p:pic>
      <p:sp>
        <p:nvSpPr>
          <p:cNvPr id="5" name="Rectangle 4"/>
          <p:cNvSpPr/>
          <p:nvPr/>
        </p:nvSpPr>
        <p:spPr>
          <a:xfrm>
            <a:off x="304800" y="228600"/>
            <a:ext cx="4343400" cy="2667000"/>
          </a:xfrm>
          <a:prstGeom prst="rect">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p:nvSpPr>
        <p:spPr>
          <a:xfrm>
            <a:off x="190500" y="228600"/>
            <a:ext cx="4572000" cy="2554545"/>
          </a:xfrm>
          <a:prstGeom prst="rect">
            <a:avLst/>
          </a:prstGeom>
        </p:spPr>
        <p:txBody>
          <a:bodyPr>
            <a:spAutoFit/>
          </a:bodyPr>
          <a:lstStyle/>
          <a:p>
            <a:pPr algn="ctr" hangingPunct="0">
              <a:spcBef>
                <a:spcPts val="1080"/>
              </a:spcBef>
              <a:spcAft>
                <a:spcPts val="900"/>
              </a:spcAft>
              <a:defRPr sz="3200" b="1">
                <a:solidFill>
                  <a:srgbClr val="808080"/>
                </a:solidFill>
              </a:defRPr>
            </a:pPr>
            <a:r>
              <a:rPr lang="en-US" sz="3200" b="1" dirty="0">
                <a:solidFill>
                  <a:schemeClr val="bg1">
                    <a:lumMod val="95000"/>
                  </a:schemeClr>
                </a:solidFill>
                <a:latin typeface="Gadugi" pitchFamily="34" charset="0"/>
                <a:ea typeface="Source Han Sans CN Regular" pitchFamily="2"/>
                <a:cs typeface="Lohit Devanagari" pitchFamily="2"/>
              </a:rPr>
              <a:t>Para </a:t>
            </a:r>
            <a:r>
              <a:rPr lang="en-US" sz="3200" b="1" dirty="0" err="1">
                <a:solidFill>
                  <a:schemeClr val="bg1">
                    <a:lumMod val="95000"/>
                  </a:schemeClr>
                </a:solidFill>
                <a:latin typeface="Gadugi" pitchFamily="34" charset="0"/>
                <a:ea typeface="Source Han Sans CN Regular" pitchFamily="2"/>
                <a:cs typeface="Lohit Devanagari" pitchFamily="2"/>
              </a:rPr>
              <a:t>definir</a:t>
            </a:r>
            <a:r>
              <a:rPr lang="en-US" sz="3200" b="1" dirty="0">
                <a:solidFill>
                  <a:schemeClr val="bg1">
                    <a:lumMod val="95000"/>
                  </a:schemeClr>
                </a:solidFill>
                <a:latin typeface="Gadugi" pitchFamily="34" charset="0"/>
                <a:ea typeface="Source Han Sans CN Regular" pitchFamily="2"/>
                <a:cs typeface="Lohit Devanagari" pitchFamily="2"/>
              </a:rPr>
              <a:t> o </a:t>
            </a:r>
            <a:r>
              <a:rPr lang="en-US" sz="3200" b="1" dirty="0" err="1">
                <a:solidFill>
                  <a:schemeClr val="bg1">
                    <a:lumMod val="95000"/>
                  </a:schemeClr>
                </a:solidFill>
                <a:latin typeface="Gadugi" pitchFamily="34" charset="0"/>
                <a:ea typeface="Source Han Sans CN Regular" pitchFamily="2"/>
                <a:cs typeface="Lohit Devanagari" pitchFamily="2"/>
              </a:rPr>
              <a:t>que</a:t>
            </a:r>
            <a:r>
              <a:rPr lang="en-US" sz="3200" b="1" dirty="0">
                <a:solidFill>
                  <a:schemeClr val="bg1">
                    <a:lumMod val="95000"/>
                  </a:schemeClr>
                </a:solidFill>
                <a:latin typeface="Gadugi" pitchFamily="34" charset="0"/>
                <a:ea typeface="Source Han Sans CN Regular" pitchFamily="2"/>
                <a:cs typeface="Lohit Devanagari" pitchFamily="2"/>
              </a:rPr>
              <a:t> </a:t>
            </a:r>
            <a:r>
              <a:rPr lang="en-US" sz="3200" b="1" dirty="0" err="1">
                <a:solidFill>
                  <a:schemeClr val="bg1">
                    <a:lumMod val="95000"/>
                  </a:schemeClr>
                </a:solidFill>
                <a:latin typeface="Gadugi" pitchFamily="34" charset="0"/>
                <a:ea typeface="Source Han Sans CN Regular" pitchFamily="2"/>
                <a:cs typeface="Lohit Devanagari" pitchFamily="2"/>
              </a:rPr>
              <a:t>queremos</a:t>
            </a:r>
            <a:r>
              <a:rPr lang="en-US" sz="3200" b="1" dirty="0">
                <a:solidFill>
                  <a:schemeClr val="bg1">
                    <a:lumMod val="95000"/>
                  </a:schemeClr>
                </a:solidFill>
                <a:latin typeface="Gadugi" pitchFamily="34" charset="0"/>
                <a:ea typeface="Source Han Sans CN Regular" pitchFamily="2"/>
                <a:cs typeface="Lohit Devanagari" pitchFamily="2"/>
              </a:rPr>
              <a:t> </a:t>
            </a:r>
            <a:r>
              <a:rPr lang="en-US" sz="3200" b="1" dirty="0" err="1">
                <a:solidFill>
                  <a:schemeClr val="bg1">
                    <a:lumMod val="95000"/>
                  </a:schemeClr>
                </a:solidFill>
                <a:latin typeface="Gadugi" pitchFamily="34" charset="0"/>
                <a:ea typeface="Source Han Sans CN Regular" pitchFamily="2"/>
                <a:cs typeface="Lohit Devanagari" pitchFamily="2"/>
              </a:rPr>
              <a:t>que</a:t>
            </a:r>
            <a:r>
              <a:rPr lang="en-US" sz="3200" b="1" dirty="0">
                <a:solidFill>
                  <a:schemeClr val="bg1">
                    <a:lumMod val="95000"/>
                  </a:schemeClr>
                </a:solidFill>
                <a:latin typeface="Gadugi" pitchFamily="34" charset="0"/>
                <a:ea typeface="Source Han Sans CN Regular" pitchFamily="2"/>
                <a:cs typeface="Lohit Devanagari" pitchFamily="2"/>
              </a:rPr>
              <a:t> um </a:t>
            </a:r>
            <a:r>
              <a:rPr lang="en-US" sz="3200" b="1" dirty="0" err="1">
                <a:solidFill>
                  <a:schemeClr val="bg1">
                    <a:lumMod val="95000"/>
                  </a:schemeClr>
                </a:solidFill>
                <a:latin typeface="Gadugi" pitchFamily="34" charset="0"/>
                <a:ea typeface="Source Han Sans CN Regular" pitchFamily="2"/>
                <a:cs typeface="Lohit Devanagari" pitchFamily="2"/>
              </a:rPr>
              <a:t>robô</a:t>
            </a:r>
            <a:r>
              <a:rPr lang="en-US" sz="3200" b="1" dirty="0">
                <a:solidFill>
                  <a:schemeClr val="bg1">
                    <a:lumMod val="95000"/>
                  </a:schemeClr>
                </a:solidFill>
                <a:latin typeface="Gadugi" pitchFamily="34" charset="0"/>
                <a:ea typeface="Source Han Sans CN Regular" pitchFamily="2"/>
                <a:cs typeface="Lohit Devanagari" pitchFamily="2"/>
              </a:rPr>
              <a:t> </a:t>
            </a:r>
            <a:r>
              <a:rPr lang="en-US" sz="3200" b="1" dirty="0" err="1">
                <a:solidFill>
                  <a:schemeClr val="bg1">
                    <a:lumMod val="95000"/>
                  </a:schemeClr>
                </a:solidFill>
                <a:latin typeface="Gadugi" pitchFamily="34" charset="0"/>
                <a:ea typeface="Source Han Sans CN Regular" pitchFamily="2"/>
                <a:cs typeface="Lohit Devanagari" pitchFamily="2"/>
              </a:rPr>
              <a:t>faça</a:t>
            </a:r>
            <a:r>
              <a:rPr lang="en-US" sz="3200" b="1" dirty="0">
                <a:solidFill>
                  <a:schemeClr val="bg1">
                    <a:lumMod val="95000"/>
                  </a:schemeClr>
                </a:solidFill>
                <a:latin typeface="Gadugi" pitchFamily="34" charset="0"/>
                <a:ea typeface="Source Han Sans CN Regular" pitchFamily="2"/>
                <a:cs typeface="Lohit Devanagari" pitchFamily="2"/>
              </a:rPr>
              <a:t> </a:t>
            </a:r>
            <a:r>
              <a:rPr lang="en-US" sz="3200" b="1" dirty="0" err="1">
                <a:solidFill>
                  <a:schemeClr val="bg1">
                    <a:lumMod val="95000"/>
                  </a:schemeClr>
                </a:solidFill>
                <a:latin typeface="Gadugi" pitchFamily="34" charset="0"/>
                <a:ea typeface="Source Han Sans CN Regular" pitchFamily="2"/>
                <a:cs typeface="Lohit Devanagari" pitchFamily="2"/>
              </a:rPr>
              <a:t>devemos</a:t>
            </a:r>
            <a:r>
              <a:rPr lang="en-US" sz="3200" b="1" dirty="0">
                <a:solidFill>
                  <a:schemeClr val="bg1">
                    <a:lumMod val="95000"/>
                  </a:schemeClr>
                </a:solidFill>
                <a:latin typeface="Gadugi" pitchFamily="34" charset="0"/>
                <a:ea typeface="Source Han Sans CN Regular" pitchFamily="2"/>
                <a:cs typeface="Lohit Devanagari" pitchFamily="2"/>
              </a:rPr>
              <a:t> </a:t>
            </a:r>
            <a:r>
              <a:rPr lang="en-US" sz="3200" b="1" dirty="0" err="1">
                <a:solidFill>
                  <a:schemeClr val="bg1">
                    <a:lumMod val="95000"/>
                  </a:schemeClr>
                </a:solidFill>
                <a:latin typeface="Gadugi" pitchFamily="34" charset="0"/>
                <a:ea typeface="Source Han Sans CN Regular" pitchFamily="2"/>
                <a:cs typeface="Lohit Devanagari" pitchFamily="2"/>
              </a:rPr>
              <a:t>fazer</a:t>
            </a:r>
            <a:r>
              <a:rPr lang="en-US" sz="3200" b="1" dirty="0">
                <a:solidFill>
                  <a:schemeClr val="bg1">
                    <a:lumMod val="95000"/>
                  </a:schemeClr>
                </a:solidFill>
                <a:latin typeface="Gadugi" pitchFamily="34" charset="0"/>
                <a:ea typeface="Source Han Sans CN Regular" pitchFamily="2"/>
                <a:cs typeface="Lohit Devanagari" pitchFamily="2"/>
              </a:rPr>
              <a:t> </a:t>
            </a:r>
            <a:r>
              <a:rPr lang="en-US" sz="3200" b="1" dirty="0" smtClean="0">
                <a:solidFill>
                  <a:schemeClr val="bg1">
                    <a:lumMod val="95000"/>
                  </a:schemeClr>
                </a:solidFill>
                <a:latin typeface="Gadugi" pitchFamily="34" charset="0"/>
                <a:ea typeface="Source Han Sans CN Regular" pitchFamily="2"/>
                <a:cs typeface="Lohit Devanagari" pitchFamily="2"/>
              </a:rPr>
              <a:t>a </a:t>
            </a:r>
            <a:r>
              <a:rPr lang="en-US" sz="3200" b="1" dirty="0" err="1" smtClean="0">
                <a:solidFill>
                  <a:schemeClr val="bg1">
                    <a:lumMod val="95000"/>
                  </a:schemeClr>
                </a:solidFill>
                <a:latin typeface="Gadugi" pitchFamily="34" charset="0"/>
                <a:ea typeface="Source Han Sans CN Regular" pitchFamily="2"/>
                <a:cs typeface="Lohit Devanagari" pitchFamily="2"/>
              </a:rPr>
              <a:t>programação</a:t>
            </a:r>
            <a:r>
              <a:rPr lang="en-US" sz="3200" b="1" dirty="0" smtClean="0">
                <a:solidFill>
                  <a:schemeClr val="bg1">
                    <a:lumMod val="95000"/>
                  </a:schemeClr>
                </a:solidFill>
                <a:latin typeface="Gadugi" pitchFamily="34" charset="0"/>
                <a:ea typeface="Source Han Sans CN Regular" pitchFamily="2"/>
                <a:cs typeface="Lohit Devanagari" pitchFamily="2"/>
              </a:rPr>
              <a:t> </a:t>
            </a:r>
            <a:r>
              <a:rPr lang="en-US" sz="3200" b="1" dirty="0" err="1">
                <a:solidFill>
                  <a:schemeClr val="bg1">
                    <a:lumMod val="95000"/>
                  </a:schemeClr>
                </a:solidFill>
                <a:latin typeface="Gadugi" pitchFamily="34" charset="0"/>
                <a:ea typeface="Source Han Sans CN Regular" pitchFamily="2"/>
                <a:cs typeface="Lohit Devanagari" pitchFamily="2"/>
              </a:rPr>
              <a:t>deste</a:t>
            </a:r>
            <a:r>
              <a:rPr lang="en-US" sz="3200" b="1" dirty="0">
                <a:solidFill>
                  <a:schemeClr val="bg1">
                    <a:lumMod val="95000"/>
                  </a:schemeClr>
                </a:solidFill>
                <a:latin typeface="Gadugi" pitchFamily="34" charset="0"/>
                <a:ea typeface="Source Han Sans CN Regular" pitchFamily="2"/>
                <a:cs typeface="Lohit Devanagari" pitchFamily="2"/>
              </a:rPr>
              <a:t> </a:t>
            </a:r>
            <a:r>
              <a:rPr lang="en-US" sz="3200" b="1" dirty="0" err="1">
                <a:solidFill>
                  <a:schemeClr val="bg1">
                    <a:lumMod val="95000"/>
                  </a:schemeClr>
                </a:solidFill>
                <a:latin typeface="Gadugi" pitchFamily="34" charset="0"/>
                <a:ea typeface="Source Han Sans CN Regular" pitchFamily="2"/>
                <a:cs typeface="Lohit Devanagari" pitchFamily="2"/>
              </a:rPr>
              <a:t>robô</a:t>
            </a:r>
            <a:r>
              <a:rPr lang="en-US" sz="3200" b="1" dirty="0">
                <a:solidFill>
                  <a:schemeClr val="bg1">
                    <a:lumMod val="95000"/>
                  </a:schemeClr>
                </a:solidFill>
                <a:latin typeface="Gadugi" pitchFamily="34" charset="0"/>
                <a:ea typeface="Source Han Sans CN Regular" pitchFamily="2"/>
                <a:cs typeface="Lohit Devanagari" pitchFamily="2"/>
              </a:rPr>
              <a:t>.</a:t>
            </a:r>
          </a:p>
        </p:txBody>
      </p:sp>
    </p:spTree>
    <p:extLst>
      <p:ext uri="{BB962C8B-B14F-4D97-AF65-F5344CB8AC3E}">
        <p14:creationId xmlns:p14="http://schemas.microsoft.com/office/powerpoint/2010/main" val="117382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4294967295"/>
          </p:nvPr>
        </p:nvPicPr>
        <p:blipFill>
          <a:blip r:embed="rId3">
            <a:lum/>
            <a:alphaModFix/>
          </a:blip>
          <a:srcRect/>
          <a:stretch>
            <a:fillRect/>
          </a:stretch>
        </p:blipFill>
        <p:spPr>
          <a:xfrm>
            <a:off x="3400705" y="1400399"/>
            <a:ext cx="5806079" cy="5457896"/>
          </a:xfrm>
        </p:spPr>
      </p:pic>
      <p:sp>
        <p:nvSpPr>
          <p:cNvPr id="5" name="Rectangle 4"/>
          <p:cNvSpPr/>
          <p:nvPr/>
        </p:nvSpPr>
        <p:spPr>
          <a:xfrm>
            <a:off x="304800" y="228600"/>
            <a:ext cx="4343400" cy="2667000"/>
          </a:xfrm>
          <a:prstGeom prst="rect">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p:nvSpPr>
        <p:spPr>
          <a:xfrm>
            <a:off x="190500" y="400243"/>
            <a:ext cx="4572000" cy="2323713"/>
          </a:xfrm>
          <a:prstGeom prst="rect">
            <a:avLst/>
          </a:prstGeom>
        </p:spPr>
        <p:txBody>
          <a:bodyPr>
            <a:spAutoFit/>
          </a:bodyPr>
          <a:lstStyle/>
          <a:p>
            <a:pPr algn="ctr" hangingPunct="0">
              <a:spcBef>
                <a:spcPts val="1080"/>
              </a:spcBef>
              <a:spcAft>
                <a:spcPts val="900"/>
              </a:spcAft>
              <a:defRPr sz="3200" b="1">
                <a:solidFill>
                  <a:srgbClr val="666666"/>
                </a:solidFill>
              </a:defRPr>
            </a:pPr>
            <a:r>
              <a:rPr lang="en-US" sz="2900" b="1" dirty="0">
                <a:solidFill>
                  <a:schemeClr val="bg1">
                    <a:lumMod val="95000"/>
                  </a:schemeClr>
                </a:solidFill>
                <a:latin typeface="Gadugi" pitchFamily="34" charset="0"/>
                <a:ea typeface="Source Han Sans CN Regular" pitchFamily="2"/>
                <a:cs typeface="Lohit Devanagari" pitchFamily="2"/>
              </a:rPr>
              <a:t>No Lego </a:t>
            </a:r>
            <a:r>
              <a:rPr lang="en-US" sz="2900" b="1" dirty="0" err="1">
                <a:solidFill>
                  <a:schemeClr val="bg1">
                    <a:lumMod val="95000"/>
                  </a:schemeClr>
                </a:solidFill>
                <a:latin typeface="Gadugi" pitchFamily="34" charset="0"/>
                <a:ea typeface="Source Han Sans CN Regular" pitchFamily="2"/>
                <a:cs typeface="Lohit Devanagari" pitchFamily="2"/>
              </a:rPr>
              <a:t>Mindstorms</a:t>
            </a:r>
            <a:r>
              <a:rPr lang="en-US" sz="2900" b="1" dirty="0">
                <a:solidFill>
                  <a:schemeClr val="bg1">
                    <a:lumMod val="95000"/>
                  </a:schemeClr>
                </a:solidFill>
                <a:latin typeface="Gadugi" pitchFamily="34" charset="0"/>
                <a:ea typeface="Source Han Sans CN Regular" pitchFamily="2"/>
                <a:cs typeface="Lohit Devanagari" pitchFamily="2"/>
              </a:rPr>
              <a:t>, a </a:t>
            </a:r>
            <a:r>
              <a:rPr lang="en-US" sz="2900" b="1" dirty="0" err="1">
                <a:solidFill>
                  <a:schemeClr val="bg1">
                    <a:lumMod val="95000"/>
                  </a:schemeClr>
                </a:solidFill>
                <a:latin typeface="Gadugi" pitchFamily="34" charset="0"/>
                <a:ea typeface="Source Han Sans CN Regular" pitchFamily="2"/>
                <a:cs typeface="Lohit Devanagari" pitchFamily="2"/>
              </a:rPr>
              <a:t>programação</a:t>
            </a:r>
            <a:r>
              <a:rPr lang="en-US" sz="2900" b="1" dirty="0">
                <a:solidFill>
                  <a:schemeClr val="bg1">
                    <a:lumMod val="95000"/>
                  </a:schemeClr>
                </a:solidFill>
                <a:latin typeface="Gadugi" pitchFamily="34" charset="0"/>
                <a:ea typeface="Source Han Sans CN Regular" pitchFamily="2"/>
                <a:cs typeface="Lohit Devanagari" pitchFamily="2"/>
              </a:rPr>
              <a:t> </a:t>
            </a:r>
            <a:r>
              <a:rPr lang="en-US" sz="2900" b="1" dirty="0" err="1">
                <a:solidFill>
                  <a:schemeClr val="bg1">
                    <a:lumMod val="95000"/>
                  </a:schemeClr>
                </a:solidFill>
                <a:latin typeface="Gadugi" pitchFamily="34" charset="0"/>
                <a:ea typeface="Source Han Sans CN Regular" pitchFamily="2"/>
                <a:cs typeface="Lohit Devanagari" pitchFamily="2"/>
              </a:rPr>
              <a:t>pode</a:t>
            </a:r>
            <a:r>
              <a:rPr lang="en-US" sz="2900" b="1" dirty="0">
                <a:solidFill>
                  <a:schemeClr val="bg1">
                    <a:lumMod val="95000"/>
                  </a:schemeClr>
                </a:solidFill>
                <a:latin typeface="Gadugi" pitchFamily="34" charset="0"/>
                <a:ea typeface="Source Han Sans CN Regular" pitchFamily="2"/>
                <a:cs typeface="Lohit Devanagari" pitchFamily="2"/>
              </a:rPr>
              <a:t> </a:t>
            </a:r>
            <a:r>
              <a:rPr lang="en-US" sz="2900" b="1" dirty="0" err="1">
                <a:solidFill>
                  <a:schemeClr val="bg1">
                    <a:lumMod val="95000"/>
                  </a:schemeClr>
                </a:solidFill>
                <a:latin typeface="Gadugi" pitchFamily="34" charset="0"/>
                <a:ea typeface="Source Han Sans CN Regular" pitchFamily="2"/>
                <a:cs typeface="Lohit Devanagari" pitchFamily="2"/>
              </a:rPr>
              <a:t>ser</a:t>
            </a:r>
            <a:r>
              <a:rPr lang="en-US" sz="2900" b="1" dirty="0">
                <a:solidFill>
                  <a:schemeClr val="bg1">
                    <a:lumMod val="95000"/>
                  </a:schemeClr>
                </a:solidFill>
                <a:latin typeface="Gadugi" pitchFamily="34" charset="0"/>
                <a:ea typeface="Source Han Sans CN Regular" pitchFamily="2"/>
                <a:cs typeface="Lohit Devanagari" pitchFamily="2"/>
              </a:rPr>
              <a:t> </a:t>
            </a:r>
            <a:r>
              <a:rPr lang="en-US" sz="2900" b="1" dirty="0" err="1">
                <a:solidFill>
                  <a:schemeClr val="bg1">
                    <a:lumMod val="95000"/>
                  </a:schemeClr>
                </a:solidFill>
                <a:latin typeface="Gadugi" pitchFamily="34" charset="0"/>
                <a:ea typeface="Source Han Sans CN Regular" pitchFamily="2"/>
                <a:cs typeface="Lohit Devanagari" pitchFamily="2"/>
              </a:rPr>
              <a:t>feita</a:t>
            </a:r>
            <a:r>
              <a:rPr lang="en-US" sz="2900" b="1" dirty="0">
                <a:solidFill>
                  <a:schemeClr val="bg1">
                    <a:lumMod val="95000"/>
                  </a:schemeClr>
                </a:solidFill>
                <a:latin typeface="Gadugi" pitchFamily="34" charset="0"/>
                <a:ea typeface="Source Han Sans CN Regular" pitchFamily="2"/>
                <a:cs typeface="Lohit Devanagari" pitchFamily="2"/>
              </a:rPr>
              <a:t> de forma </a:t>
            </a:r>
            <a:r>
              <a:rPr lang="en-US" sz="2900" b="1" dirty="0" err="1">
                <a:solidFill>
                  <a:schemeClr val="bg1">
                    <a:lumMod val="95000"/>
                  </a:schemeClr>
                </a:solidFill>
                <a:latin typeface="Gadugi" pitchFamily="34" charset="0"/>
                <a:ea typeface="Source Han Sans CN Regular" pitchFamily="2"/>
                <a:cs typeface="Lohit Devanagari" pitchFamily="2"/>
              </a:rPr>
              <a:t>básica</a:t>
            </a:r>
            <a:r>
              <a:rPr lang="en-US" sz="2900" b="1" dirty="0">
                <a:solidFill>
                  <a:schemeClr val="bg1">
                    <a:lumMod val="95000"/>
                  </a:schemeClr>
                </a:solidFill>
                <a:latin typeface="Gadugi" pitchFamily="34" charset="0"/>
                <a:ea typeface="Source Han Sans CN Regular" pitchFamily="2"/>
                <a:cs typeface="Lohit Devanagari" pitchFamily="2"/>
              </a:rPr>
              <a:t> </a:t>
            </a:r>
            <a:r>
              <a:rPr lang="en-US" sz="2900" b="1" dirty="0" err="1">
                <a:solidFill>
                  <a:schemeClr val="bg1">
                    <a:lumMod val="95000"/>
                  </a:schemeClr>
                </a:solidFill>
                <a:latin typeface="Gadugi" pitchFamily="34" charset="0"/>
                <a:ea typeface="Source Han Sans CN Regular" pitchFamily="2"/>
                <a:cs typeface="Lohit Devanagari" pitchFamily="2"/>
              </a:rPr>
              <a:t>ou</a:t>
            </a:r>
            <a:r>
              <a:rPr lang="en-US" sz="2900" b="1" dirty="0">
                <a:solidFill>
                  <a:schemeClr val="bg1">
                    <a:lumMod val="95000"/>
                  </a:schemeClr>
                </a:solidFill>
                <a:latin typeface="Gadugi" pitchFamily="34" charset="0"/>
                <a:ea typeface="Source Han Sans CN Regular" pitchFamily="2"/>
                <a:cs typeface="Lohit Devanagari" pitchFamily="2"/>
              </a:rPr>
              <a:t> </a:t>
            </a:r>
            <a:r>
              <a:rPr lang="en-US" sz="2900" b="1" dirty="0" err="1">
                <a:solidFill>
                  <a:schemeClr val="bg1">
                    <a:lumMod val="95000"/>
                  </a:schemeClr>
                </a:solidFill>
                <a:latin typeface="Gadugi" pitchFamily="34" charset="0"/>
                <a:ea typeface="Source Han Sans CN Regular" pitchFamily="2"/>
                <a:cs typeface="Lohit Devanagari" pitchFamily="2"/>
              </a:rPr>
              <a:t>através</a:t>
            </a:r>
            <a:r>
              <a:rPr lang="en-US" sz="2900" b="1" dirty="0">
                <a:solidFill>
                  <a:schemeClr val="bg1">
                    <a:lumMod val="95000"/>
                  </a:schemeClr>
                </a:solidFill>
                <a:latin typeface="Gadugi" pitchFamily="34" charset="0"/>
                <a:ea typeface="Source Han Sans CN Regular" pitchFamily="2"/>
                <a:cs typeface="Lohit Devanagari" pitchFamily="2"/>
              </a:rPr>
              <a:t> de </a:t>
            </a:r>
            <a:r>
              <a:rPr lang="en-US" sz="2900" b="1" dirty="0" err="1">
                <a:solidFill>
                  <a:schemeClr val="bg1">
                    <a:lumMod val="95000"/>
                  </a:schemeClr>
                </a:solidFill>
                <a:latin typeface="Gadugi" pitchFamily="34" charset="0"/>
                <a:ea typeface="Source Han Sans CN Regular" pitchFamily="2"/>
                <a:cs typeface="Lohit Devanagari" pitchFamily="2"/>
              </a:rPr>
              <a:t>uma</a:t>
            </a:r>
            <a:r>
              <a:rPr lang="en-US" sz="2900" b="1" dirty="0">
                <a:solidFill>
                  <a:schemeClr val="bg1">
                    <a:lumMod val="95000"/>
                  </a:schemeClr>
                </a:solidFill>
                <a:latin typeface="Gadugi" pitchFamily="34" charset="0"/>
                <a:ea typeface="Source Han Sans CN Regular" pitchFamily="2"/>
                <a:cs typeface="Lohit Devanagari" pitchFamily="2"/>
              </a:rPr>
              <a:t> </a:t>
            </a:r>
            <a:r>
              <a:rPr lang="en-US" sz="2900" b="1" dirty="0" err="1">
                <a:solidFill>
                  <a:schemeClr val="bg1">
                    <a:lumMod val="95000"/>
                  </a:schemeClr>
                </a:solidFill>
                <a:latin typeface="Gadugi" pitchFamily="34" charset="0"/>
                <a:ea typeface="Source Han Sans CN Regular" pitchFamily="2"/>
                <a:cs typeface="Lohit Devanagari" pitchFamily="2"/>
              </a:rPr>
              <a:t>linguagem</a:t>
            </a:r>
            <a:r>
              <a:rPr lang="en-US" sz="2900" b="1" dirty="0">
                <a:solidFill>
                  <a:schemeClr val="bg1">
                    <a:lumMod val="95000"/>
                  </a:schemeClr>
                </a:solidFill>
                <a:latin typeface="Gadugi" pitchFamily="34" charset="0"/>
                <a:ea typeface="Source Han Sans CN Regular" pitchFamily="2"/>
                <a:cs typeface="Lohit Devanagari" pitchFamily="2"/>
              </a:rPr>
              <a:t> </a:t>
            </a:r>
            <a:r>
              <a:rPr lang="en-US" sz="2900" b="1" dirty="0" err="1">
                <a:solidFill>
                  <a:schemeClr val="bg1">
                    <a:lumMod val="95000"/>
                  </a:schemeClr>
                </a:solidFill>
                <a:latin typeface="Gadugi" pitchFamily="34" charset="0"/>
                <a:ea typeface="Source Han Sans CN Regular" pitchFamily="2"/>
                <a:cs typeface="Lohit Devanagari" pitchFamily="2"/>
              </a:rPr>
              <a:t>apropriada</a:t>
            </a:r>
            <a:r>
              <a:rPr lang="en-US" sz="2900" b="1" dirty="0">
                <a:solidFill>
                  <a:schemeClr val="bg1">
                    <a:lumMod val="95000"/>
                  </a:schemeClr>
                </a:solidFill>
                <a:latin typeface="Gadugi" pitchFamily="34" charset="0"/>
                <a:ea typeface="Source Han Sans CN Regular" pitchFamily="2"/>
                <a:cs typeface="Lohit Devanagari" pitchFamily="2"/>
              </a:rPr>
              <a:t>.</a:t>
            </a:r>
          </a:p>
        </p:txBody>
      </p:sp>
    </p:spTree>
    <p:extLst>
      <p:ext uri="{BB962C8B-B14F-4D97-AF65-F5344CB8AC3E}">
        <p14:creationId xmlns:p14="http://schemas.microsoft.com/office/powerpoint/2010/main" val="311294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914995" y="409864"/>
            <a:ext cx="7462348" cy="1415095"/>
          </a:xfrm>
          <a:prstGeom prst="rect">
            <a:avLst/>
          </a:prstGeom>
          <a:noFill/>
          <a:ln>
            <a:noFill/>
          </a:ln>
        </p:spPr>
      </p:pic>
      <p:sp>
        <p:nvSpPr>
          <p:cNvPr id="3" name="TextBox 2"/>
          <p:cNvSpPr txBox="1"/>
          <p:nvPr/>
        </p:nvSpPr>
        <p:spPr>
          <a:xfrm>
            <a:off x="7511" y="2394852"/>
            <a:ext cx="9135922" cy="3377219"/>
          </a:xfrm>
          <a:prstGeom prst="rect">
            <a:avLst/>
          </a:prstGeom>
          <a:noFill/>
          <a:ln>
            <a:noFill/>
          </a:ln>
        </p:spPr>
        <p:txBody>
          <a:bodyPr vert="horz" wrap="none" lIns="81639" tIns="40820" rIns="81639" bIns="40820" anchorCtr="0" compatLnSpc="0"/>
          <a:lstStyle/>
          <a:p>
            <a:pPr algn="ctr" hangingPunct="0">
              <a:spcBef>
                <a:spcPts val="1080"/>
              </a:spcBef>
              <a:spcAft>
                <a:spcPts val="900"/>
              </a:spcAft>
              <a:defRPr sz="2600" b="1">
                <a:solidFill>
                  <a:srgbClr val="666666"/>
                </a:solidFill>
              </a:defRPr>
            </a:pPr>
            <a:endParaRPr lang="en-US" sz="2200" b="1" dirty="0">
              <a:solidFill>
                <a:srgbClr val="666666"/>
              </a:solidFill>
              <a:latin typeface="Liberation Sans" pitchFamily="18"/>
              <a:ea typeface="Source Han Sans CN Regular" pitchFamily="2"/>
              <a:cs typeface="Lohit Devanagari" pitchFamily="2"/>
            </a:endParaRPr>
          </a:p>
        </p:txBody>
      </p:sp>
      <p:sp>
        <p:nvSpPr>
          <p:cNvPr id="4" name="Rectangle 3"/>
          <p:cNvSpPr/>
          <p:nvPr/>
        </p:nvSpPr>
        <p:spPr>
          <a:xfrm>
            <a:off x="452543" y="1824959"/>
            <a:ext cx="7924800" cy="3990836"/>
          </a:xfrm>
          <a:prstGeom prst="rect">
            <a:avLst/>
          </a:prstGeom>
        </p:spPr>
        <p:txBody>
          <a:bodyPr wrap="square">
            <a:spAutoFit/>
          </a:bodyPr>
          <a:lstStyle/>
          <a:p>
            <a:pPr algn="ctr" hangingPunct="0">
              <a:spcBef>
                <a:spcPts val="1080"/>
              </a:spcBef>
              <a:spcAft>
                <a:spcPts val="900"/>
              </a:spcAft>
              <a:defRPr sz="2600" b="1">
                <a:solidFill>
                  <a:srgbClr val="666666"/>
                </a:solidFill>
              </a:defRPr>
            </a:pPr>
            <a:r>
              <a:rPr lang="en-US" b="1" dirty="0">
                <a:solidFill>
                  <a:srgbClr val="666666"/>
                </a:solidFill>
                <a:latin typeface="Gadugi" pitchFamily="34" charset="0"/>
                <a:ea typeface="Source Han Sans CN Regular" pitchFamily="2"/>
                <a:cs typeface="Lohit Devanagari" pitchFamily="2"/>
              </a:rPr>
              <a:t>NXT-G v2.0 is a graphical programming environment that comes bundled with the NXT. With careful construction of blocks and wires to encapsulate complexity, NXT-G can be used for real-world programming. </a:t>
            </a:r>
          </a:p>
          <a:p>
            <a:pPr algn="ctr" hangingPunct="0">
              <a:spcBef>
                <a:spcPts val="1080"/>
              </a:spcBef>
              <a:spcAft>
                <a:spcPts val="900"/>
              </a:spcAft>
              <a:defRPr sz="2600" b="1">
                <a:solidFill>
                  <a:srgbClr val="666666"/>
                </a:solidFill>
              </a:defRPr>
            </a:pPr>
            <a:r>
              <a:rPr lang="en-US" b="1" dirty="0">
                <a:solidFill>
                  <a:srgbClr val="666666"/>
                </a:solidFill>
                <a:latin typeface="Gadugi" pitchFamily="34" charset="0"/>
                <a:ea typeface="Source Han Sans CN Regular" pitchFamily="2"/>
                <a:cs typeface="Lohit Devanagari" pitchFamily="2"/>
              </a:rPr>
              <a:t>Parallel "sequence beams" are actually parallel threads, so this software is quite good for running a handful of parallel sense/respond loops</a:t>
            </a:r>
          </a:p>
          <a:p>
            <a:pPr algn="ctr" hangingPunct="0">
              <a:spcBef>
                <a:spcPts val="1080"/>
              </a:spcBef>
              <a:spcAft>
                <a:spcPts val="900"/>
              </a:spcAft>
              <a:defRPr sz="2600" b="1">
                <a:solidFill>
                  <a:srgbClr val="666666"/>
                </a:solidFill>
              </a:defRPr>
            </a:pPr>
            <a:r>
              <a:rPr lang="en-US" sz="1200" b="1" dirty="0">
                <a:solidFill>
                  <a:srgbClr val="666666"/>
                </a:solidFill>
                <a:latin typeface="Gadugi" pitchFamily="34" charset="0"/>
                <a:ea typeface="Source Han Sans CN Regular" pitchFamily="2"/>
                <a:cs typeface="Lohit Devanagari" pitchFamily="2"/>
              </a:rPr>
              <a:t>(example: wait 60 seconds, play a "bonk" sound at low volume if battery is low, loop)</a:t>
            </a:r>
          </a:p>
        </p:txBody>
      </p:sp>
    </p:spTree>
    <p:extLst>
      <p:ext uri="{BB962C8B-B14F-4D97-AF65-F5344CB8AC3E}">
        <p14:creationId xmlns:p14="http://schemas.microsoft.com/office/powerpoint/2010/main" val="216967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9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62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1" y="1295400"/>
            <a:ext cx="35052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11557" y="400241"/>
            <a:ext cx="6806485" cy="830997"/>
          </a:xfrm>
          <a:prstGeom prst="rect">
            <a:avLst/>
          </a:prstGeom>
        </p:spPr>
        <p:txBody>
          <a:bodyPr wrap="square">
            <a:spAutoFit/>
          </a:bodyPr>
          <a:lstStyle/>
          <a:p>
            <a:pPr hangingPunct="0">
              <a:spcBef>
                <a:spcPts val="1080"/>
              </a:spcBef>
              <a:spcAft>
                <a:spcPts val="900"/>
              </a:spcAft>
              <a:defRPr sz="3200" b="1">
                <a:solidFill>
                  <a:srgbClr val="666666"/>
                </a:solidFill>
              </a:defRPr>
            </a:pPr>
            <a:r>
              <a:rPr lang="en-US" sz="4800" b="1" dirty="0" err="1" smtClean="0">
                <a:solidFill>
                  <a:schemeClr val="tx1">
                    <a:lumMod val="75000"/>
                    <a:lumOff val="25000"/>
                  </a:schemeClr>
                </a:solidFill>
                <a:latin typeface="Gadugi" pitchFamily="34" charset="0"/>
                <a:ea typeface="Source Han Sans CN Regular" pitchFamily="2"/>
                <a:cs typeface="Lohit Devanagari" pitchFamily="2"/>
              </a:rPr>
              <a:t>Paleta</a:t>
            </a:r>
            <a:r>
              <a:rPr lang="en-US" sz="4800" b="1" dirty="0" smtClean="0">
                <a:solidFill>
                  <a:schemeClr val="tx1">
                    <a:lumMod val="75000"/>
                    <a:lumOff val="25000"/>
                  </a:schemeClr>
                </a:solidFill>
                <a:latin typeface="Gadugi" pitchFamily="34" charset="0"/>
                <a:ea typeface="Source Han Sans CN Regular" pitchFamily="2"/>
                <a:cs typeface="Lohit Devanagari" pitchFamily="2"/>
              </a:rPr>
              <a:t> de </a:t>
            </a:r>
            <a:r>
              <a:rPr lang="en-US" sz="4800" b="1" dirty="0" err="1" smtClean="0">
                <a:solidFill>
                  <a:schemeClr val="tx1">
                    <a:lumMod val="75000"/>
                    <a:lumOff val="25000"/>
                  </a:schemeClr>
                </a:solidFill>
                <a:latin typeface="Gadugi" pitchFamily="34" charset="0"/>
                <a:ea typeface="Source Han Sans CN Regular" pitchFamily="2"/>
                <a:cs typeface="Lohit Devanagari" pitchFamily="2"/>
              </a:rPr>
              <a:t>Programação</a:t>
            </a:r>
            <a:endParaRPr lang="en-US" sz="4800" b="1" dirty="0">
              <a:solidFill>
                <a:schemeClr val="tx1">
                  <a:lumMod val="75000"/>
                  <a:lumOff val="25000"/>
                </a:schemeClr>
              </a:solidFill>
              <a:latin typeface="Gadugi" pitchFamily="34" charset="0"/>
              <a:ea typeface="Source Han Sans CN Regular" pitchFamily="2"/>
              <a:cs typeface="Lohit Devanagari" pitchFamily="2"/>
            </a:endParaRPr>
          </a:p>
        </p:txBody>
      </p:sp>
      <p:sp>
        <p:nvSpPr>
          <p:cNvPr id="7" name="Rectangle 6"/>
          <p:cNvSpPr/>
          <p:nvPr/>
        </p:nvSpPr>
        <p:spPr>
          <a:xfrm>
            <a:off x="4087968" y="1637543"/>
            <a:ext cx="7086601" cy="1977642"/>
          </a:xfrm>
          <a:prstGeom prst="rect">
            <a:avLst/>
          </a:prstGeom>
          <a:solidFill>
            <a:schemeClr val="accent6">
              <a:lumMod val="7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7"/>
          <p:cNvSpPr/>
          <p:nvPr/>
        </p:nvSpPr>
        <p:spPr>
          <a:xfrm>
            <a:off x="4250028" y="1749201"/>
            <a:ext cx="4572000" cy="1754326"/>
          </a:xfrm>
          <a:prstGeom prst="rect">
            <a:avLst/>
          </a:prstGeom>
        </p:spPr>
        <p:txBody>
          <a:bodyPr>
            <a:spAutoFit/>
          </a:bodyPr>
          <a:lstStyle/>
          <a:p>
            <a:pPr algn="just"/>
            <a:r>
              <a:rPr lang="pt-BR" dirty="0">
                <a:latin typeface="Gadugi" pitchFamily="34" charset="0"/>
              </a:rPr>
              <a:t>A paleta de programação contém todos os blocos de programação que você precisa para criar programas.  Cada bloco de programação inclui instruções que o NXT pode interpretar. Você pode combinar os blocos para criar  um programa.</a:t>
            </a:r>
          </a:p>
        </p:txBody>
      </p:sp>
      <p:sp>
        <p:nvSpPr>
          <p:cNvPr id="11" name="Rectangle 10"/>
          <p:cNvSpPr/>
          <p:nvPr/>
        </p:nvSpPr>
        <p:spPr>
          <a:xfrm>
            <a:off x="2321416" y="4343400"/>
            <a:ext cx="4572000" cy="1200329"/>
          </a:xfrm>
          <a:prstGeom prst="rect">
            <a:avLst/>
          </a:prstGeom>
        </p:spPr>
        <p:txBody>
          <a:bodyPr>
            <a:spAutoFit/>
          </a:bodyPr>
          <a:lstStyle/>
          <a:p>
            <a:pPr algn="just"/>
            <a:r>
              <a:rPr lang="pt-BR" dirty="0" smtClean="0"/>
              <a:t>Ao terminar de criar </a:t>
            </a:r>
            <a:r>
              <a:rPr lang="pt-BR" dirty="0"/>
              <a:t>um programa, você pode fazer o download no NXT. Lembre-se de ligar e conectar seu NXT, antes de fazer o download do programa.</a:t>
            </a:r>
          </a:p>
        </p:txBody>
      </p:sp>
    </p:spTree>
    <p:extLst>
      <p:ext uri="{BB962C8B-B14F-4D97-AF65-F5344CB8AC3E}">
        <p14:creationId xmlns:p14="http://schemas.microsoft.com/office/powerpoint/2010/main" val="307557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814</Words>
  <Application>Microsoft Office PowerPoint</Application>
  <PresentationFormat>Apresentação na tela (4:3)</PresentationFormat>
  <Paragraphs>88</Paragraphs>
  <Slides>26</Slides>
  <Notes>4</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Office Theme</vt:lpstr>
      <vt:lpstr>ROBÔ SEGUIDOR DE LINHA</vt:lpstr>
      <vt:lpstr>ROBÔ SEGUIDOR DE LINHA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Allef Rodrigo Schmidt</dc:creator>
  <cp:lastModifiedBy>Windows 8</cp:lastModifiedBy>
  <cp:revision>23</cp:revision>
  <dcterms:created xsi:type="dcterms:W3CDTF">2016-09-17T00:48:12Z</dcterms:created>
  <dcterms:modified xsi:type="dcterms:W3CDTF">2016-09-17T17:04:04Z</dcterms:modified>
</cp:coreProperties>
</file>