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aís Milla" initials="T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content.ffor1-1.fna.fbcdn.net/v/t1.0-9/216214_524889714213875_1093516215_n.jpg?oh=4c8aa4c266982abeef0d9acf49da97f2&amp;oe=57EE7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5848918"/>
          </a:xfrm>
          <a:solidFill>
            <a:schemeClr val="accent1">
              <a:lumMod val="60000"/>
              <a:lumOff val="40000"/>
              <a:alpha val="7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pt-BR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TREINAMENTO DE ROBÓTICA 2016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45" y="4690919"/>
            <a:ext cx="3434197" cy="10302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12" y="3953576"/>
            <a:ext cx="2534942" cy="250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scontent.ffor1-1.fna.fbcdn.net/v/t1.0-9/10919036_769760859726758_8152045211271922380_n.jpg?oh=1bd5b41ab25db30293db6df072973e54&amp;oe=57F353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833" y="358788"/>
            <a:ext cx="9239534" cy="1123666"/>
          </a:xfr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HISTÓRIA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23833" y="1779158"/>
            <a:ext cx="3128211" cy="4708981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pt-BR" sz="2000" b="1" dirty="0">
                <a:solidFill>
                  <a:schemeClr val="bg2"/>
                </a:solidFill>
              </a:rPr>
              <a:t>1 Escola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E. Raimundo Gurgel</a:t>
            </a:r>
          </a:p>
          <a:p>
            <a:endParaRPr lang="pt-BR" sz="2000" dirty="0">
              <a:solidFill>
                <a:schemeClr val="bg2"/>
              </a:solidFill>
            </a:endParaRPr>
          </a:p>
          <a:p>
            <a:endParaRPr lang="pt-BR" sz="2000" dirty="0">
              <a:solidFill>
                <a:schemeClr val="bg2"/>
              </a:solidFill>
            </a:endParaRPr>
          </a:p>
          <a:p>
            <a:endParaRPr lang="pt-BR" sz="2000" dirty="0">
              <a:solidFill>
                <a:schemeClr val="bg2"/>
              </a:solidFill>
            </a:endParaRPr>
          </a:p>
          <a:p>
            <a:endParaRPr lang="pt-BR" sz="2000" dirty="0">
              <a:solidFill>
                <a:schemeClr val="bg2"/>
              </a:solidFill>
            </a:endParaRPr>
          </a:p>
          <a:p>
            <a:endParaRPr lang="pt-BR" sz="2000" dirty="0">
              <a:solidFill>
                <a:schemeClr val="bg2"/>
              </a:solidFill>
            </a:endParaRPr>
          </a:p>
          <a:p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b="1" dirty="0">
                <a:solidFill>
                  <a:schemeClr val="bg2"/>
                </a:solidFill>
              </a:rPr>
              <a:t>Nº participantes</a:t>
            </a:r>
          </a:p>
          <a:p>
            <a:r>
              <a:rPr lang="pt-BR" sz="2000" dirty="0">
                <a:solidFill>
                  <a:schemeClr val="bg2"/>
                </a:solidFill>
              </a:rPr>
              <a:t>6 alunos</a:t>
            </a:r>
          </a:p>
          <a:p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b="1" dirty="0">
                <a:solidFill>
                  <a:schemeClr val="bg2"/>
                </a:solidFill>
              </a:rPr>
              <a:t>Prêmios</a:t>
            </a:r>
          </a:p>
          <a:p>
            <a:r>
              <a:rPr lang="pt-BR" sz="2000" dirty="0">
                <a:solidFill>
                  <a:schemeClr val="bg2"/>
                </a:solidFill>
              </a:rPr>
              <a:t>OBR: 2º lugar regional</a:t>
            </a:r>
          </a:p>
          <a:p>
            <a:r>
              <a:rPr lang="pt-BR" sz="2000" dirty="0">
                <a:solidFill>
                  <a:schemeClr val="bg2"/>
                </a:solidFill>
              </a:rPr>
              <a:t>             Classificação</a:t>
            </a:r>
          </a:p>
          <a:p>
            <a:r>
              <a:rPr lang="pt-BR" sz="2000" dirty="0">
                <a:solidFill>
                  <a:schemeClr val="bg2"/>
                </a:solidFill>
              </a:rPr>
              <a:t>              nacional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158432" y="1872020"/>
            <a:ext cx="3404936" cy="4985980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pt-BR" sz="2000" b="1" dirty="0">
                <a:solidFill>
                  <a:schemeClr val="bg2"/>
                </a:solidFill>
              </a:rPr>
              <a:t>3 Escolas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</a:t>
            </a:r>
            <a:r>
              <a:rPr lang="pt-BR" sz="2000" dirty="0" err="1">
                <a:solidFill>
                  <a:schemeClr val="bg2"/>
                </a:solidFill>
              </a:rPr>
              <a:t>Dinarte</a:t>
            </a:r>
            <a:r>
              <a:rPr lang="pt-BR" sz="2000" dirty="0">
                <a:solidFill>
                  <a:schemeClr val="bg2"/>
                </a:solidFill>
              </a:rPr>
              <a:t> Mariz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</a:t>
            </a:r>
            <a:r>
              <a:rPr lang="pt-BR" sz="2000" dirty="0" err="1">
                <a:solidFill>
                  <a:schemeClr val="bg2"/>
                </a:solidFill>
              </a:rPr>
              <a:t>Marineide</a:t>
            </a:r>
            <a:r>
              <a:rPr lang="pt-BR" sz="2000" dirty="0">
                <a:solidFill>
                  <a:schemeClr val="bg2"/>
                </a:solidFill>
              </a:rPr>
              <a:t> Pereira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Rotary</a:t>
            </a:r>
          </a:p>
          <a:p>
            <a:endParaRPr lang="pt-BR" sz="2000" dirty="0">
              <a:solidFill>
                <a:schemeClr val="bg2"/>
              </a:solidFill>
            </a:endParaRPr>
          </a:p>
          <a:p>
            <a:endParaRPr lang="pt-BR" sz="2000" dirty="0">
              <a:solidFill>
                <a:schemeClr val="bg2"/>
              </a:solidFill>
            </a:endParaRPr>
          </a:p>
          <a:p>
            <a:endParaRPr lang="pt-BR" sz="2000" dirty="0">
              <a:solidFill>
                <a:schemeClr val="bg2"/>
              </a:solidFill>
            </a:endParaRPr>
          </a:p>
          <a:p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b="1" dirty="0">
                <a:solidFill>
                  <a:schemeClr val="bg2"/>
                </a:solidFill>
              </a:rPr>
              <a:t>Nº participantes</a:t>
            </a:r>
          </a:p>
          <a:p>
            <a:r>
              <a:rPr lang="pt-BR" sz="2000" dirty="0">
                <a:solidFill>
                  <a:schemeClr val="bg2"/>
                </a:solidFill>
              </a:rPr>
              <a:t>24 alunos</a:t>
            </a:r>
          </a:p>
          <a:p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b="1" dirty="0">
                <a:solidFill>
                  <a:schemeClr val="bg2"/>
                </a:solidFill>
              </a:rPr>
              <a:t>Prêmios</a:t>
            </a:r>
          </a:p>
          <a:p>
            <a:r>
              <a:rPr lang="pt-BR" sz="2000" dirty="0">
                <a:solidFill>
                  <a:schemeClr val="bg2"/>
                </a:solidFill>
              </a:rPr>
              <a:t>OBR: 4º lugar regional</a:t>
            </a:r>
          </a:p>
          <a:p>
            <a:r>
              <a:rPr lang="pt-BR" sz="2000" dirty="0">
                <a:solidFill>
                  <a:schemeClr val="bg2"/>
                </a:solidFill>
              </a:rPr>
              <a:t>         Prêmio escola pública</a:t>
            </a:r>
          </a:p>
          <a:p>
            <a:r>
              <a:rPr lang="pt-BR" sz="2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" name="Retângulo Arredondado 7"/>
          <p:cNvSpPr/>
          <p:nvPr/>
        </p:nvSpPr>
        <p:spPr>
          <a:xfrm>
            <a:off x="2718778" y="1218230"/>
            <a:ext cx="1733266" cy="763069"/>
          </a:xfrm>
          <a:prstGeom prst="roundRect">
            <a:avLst/>
          </a:prstGeom>
          <a:solidFill>
            <a:schemeClr val="accent3">
              <a:alpha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>
            <a:off x="8806766" y="1218230"/>
            <a:ext cx="1733266" cy="763069"/>
          </a:xfrm>
          <a:prstGeom prst="roundRect">
            <a:avLst/>
          </a:prstGeom>
          <a:solidFill>
            <a:schemeClr val="accent3">
              <a:alpha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718779" y="1276599"/>
            <a:ext cx="173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2"/>
                </a:solidFill>
              </a:rPr>
              <a:t>2012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818434" y="1368254"/>
            <a:ext cx="173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2"/>
                </a:solidFill>
              </a:rPr>
              <a:t>2013</a:t>
            </a:r>
            <a:endParaRPr lang="pt-B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36744" y="1841242"/>
            <a:ext cx="3757421" cy="5016758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pt-BR" sz="2000" b="1" dirty="0">
                <a:solidFill>
                  <a:schemeClr val="bg2"/>
                </a:solidFill>
              </a:rPr>
              <a:t>4 Escolas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</a:t>
            </a:r>
            <a:r>
              <a:rPr lang="pt-BR" sz="2000" dirty="0" err="1">
                <a:solidFill>
                  <a:schemeClr val="bg2"/>
                </a:solidFill>
              </a:rPr>
              <a:t>Dinarte</a:t>
            </a:r>
            <a:r>
              <a:rPr lang="pt-BR" sz="2000" dirty="0">
                <a:solidFill>
                  <a:schemeClr val="bg2"/>
                </a:solidFill>
              </a:rPr>
              <a:t> Mariz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Duarte Filho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</a:t>
            </a:r>
            <a:r>
              <a:rPr lang="pt-BR" sz="2000" dirty="0" err="1">
                <a:solidFill>
                  <a:schemeClr val="bg2"/>
                </a:solidFill>
              </a:rPr>
              <a:t>Marineide</a:t>
            </a:r>
            <a:r>
              <a:rPr lang="pt-BR" sz="2000" dirty="0">
                <a:solidFill>
                  <a:schemeClr val="bg2"/>
                </a:solidFill>
              </a:rPr>
              <a:t> </a:t>
            </a:r>
            <a:r>
              <a:rPr lang="pt-BR" sz="2000" dirty="0" smtClean="0">
                <a:solidFill>
                  <a:schemeClr val="bg2"/>
                </a:solidFill>
              </a:rPr>
              <a:t>Pereira</a:t>
            </a:r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dirty="0">
                <a:solidFill>
                  <a:schemeClr val="bg2"/>
                </a:solidFill>
              </a:rPr>
              <a:t>E. M. Rotary</a:t>
            </a:r>
          </a:p>
          <a:p>
            <a:endParaRPr lang="pt-BR" sz="2000" dirty="0" smtClean="0">
              <a:solidFill>
                <a:schemeClr val="bg2"/>
              </a:solidFill>
            </a:endParaRPr>
          </a:p>
          <a:p>
            <a:endParaRPr lang="pt-BR" sz="2000" dirty="0">
              <a:solidFill>
                <a:schemeClr val="bg2"/>
              </a:solidFill>
            </a:endParaRPr>
          </a:p>
          <a:p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b="1" dirty="0">
                <a:solidFill>
                  <a:schemeClr val="bg2"/>
                </a:solidFill>
              </a:rPr>
              <a:t>Nº participantes</a:t>
            </a:r>
          </a:p>
          <a:p>
            <a:r>
              <a:rPr lang="pt-BR" sz="2000" dirty="0" smtClean="0">
                <a:solidFill>
                  <a:schemeClr val="bg2"/>
                </a:solidFill>
              </a:rPr>
              <a:t>110 </a:t>
            </a:r>
            <a:r>
              <a:rPr lang="pt-BR" sz="2000" dirty="0">
                <a:solidFill>
                  <a:schemeClr val="bg2"/>
                </a:solidFill>
              </a:rPr>
              <a:t>alunos</a:t>
            </a:r>
          </a:p>
          <a:p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b="1" dirty="0">
                <a:solidFill>
                  <a:schemeClr val="bg2"/>
                </a:solidFill>
              </a:rPr>
              <a:t>Prêmios</a:t>
            </a:r>
          </a:p>
          <a:p>
            <a:r>
              <a:rPr lang="pt-BR" sz="2000" dirty="0">
                <a:solidFill>
                  <a:schemeClr val="bg2"/>
                </a:solidFill>
              </a:rPr>
              <a:t>OBR: Prêmio escola pública</a:t>
            </a:r>
          </a:p>
          <a:p>
            <a:r>
              <a:rPr lang="pt-BR" sz="2000" dirty="0">
                <a:solidFill>
                  <a:schemeClr val="bg2"/>
                </a:solidFill>
              </a:rPr>
              <a:t>MNR: 2 Trabalhos aprovados</a:t>
            </a:r>
          </a:p>
          <a:p>
            <a:r>
              <a:rPr lang="pt-BR" sz="2000" dirty="0">
                <a:solidFill>
                  <a:schemeClr val="bg2"/>
                </a:solidFill>
              </a:rPr>
              <a:t>          4 bolsas ICJ CNPq</a:t>
            </a:r>
          </a:p>
          <a:p>
            <a:r>
              <a:rPr lang="pt-BR" sz="2000" dirty="0">
                <a:solidFill>
                  <a:schemeClr val="bg2"/>
                </a:solidFill>
              </a:rPr>
              <a:t>FLL: Participação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323833" y="358788"/>
            <a:ext cx="9239534" cy="1123666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b="1" cap="none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HISTÓRIA</a:t>
            </a:r>
            <a:endParaRPr lang="pt-BR" sz="4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23833" y="1866097"/>
            <a:ext cx="3404936" cy="5016758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2"/>
                </a:solidFill>
              </a:rPr>
              <a:t>5 Escolas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</a:t>
            </a:r>
            <a:r>
              <a:rPr lang="pt-BR" sz="2000" dirty="0" err="1">
                <a:solidFill>
                  <a:schemeClr val="bg2"/>
                </a:solidFill>
              </a:rPr>
              <a:t>Dinarte</a:t>
            </a:r>
            <a:r>
              <a:rPr lang="pt-BR" sz="2000" dirty="0">
                <a:solidFill>
                  <a:schemeClr val="bg2"/>
                </a:solidFill>
              </a:rPr>
              <a:t> Mariz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Duarte Filho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</a:t>
            </a:r>
            <a:r>
              <a:rPr lang="pt-BR" sz="2000" dirty="0" err="1">
                <a:solidFill>
                  <a:schemeClr val="bg2"/>
                </a:solidFill>
              </a:rPr>
              <a:t>Marineide</a:t>
            </a:r>
            <a:r>
              <a:rPr lang="pt-BR" sz="2000" dirty="0">
                <a:solidFill>
                  <a:schemeClr val="bg2"/>
                </a:solidFill>
              </a:rPr>
              <a:t> Pereira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Francisco de Assis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Rotary</a:t>
            </a:r>
          </a:p>
          <a:p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b="1" dirty="0">
                <a:solidFill>
                  <a:schemeClr val="bg2"/>
                </a:solidFill>
              </a:rPr>
              <a:t>Nº participantes</a:t>
            </a:r>
          </a:p>
          <a:p>
            <a:r>
              <a:rPr lang="pt-BR" sz="2000" dirty="0">
                <a:solidFill>
                  <a:schemeClr val="bg2"/>
                </a:solidFill>
              </a:rPr>
              <a:t>200 alunos</a:t>
            </a:r>
          </a:p>
          <a:p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b="1" dirty="0">
                <a:solidFill>
                  <a:schemeClr val="bg2"/>
                </a:solidFill>
              </a:rPr>
              <a:t>Prêmios</a:t>
            </a:r>
          </a:p>
          <a:p>
            <a:r>
              <a:rPr lang="pt-BR" sz="2000" dirty="0">
                <a:solidFill>
                  <a:schemeClr val="bg2"/>
                </a:solidFill>
              </a:rPr>
              <a:t>OBR: Prêmio Elegância</a:t>
            </a:r>
          </a:p>
          <a:p>
            <a:r>
              <a:rPr lang="pt-BR" sz="2000" dirty="0">
                <a:solidFill>
                  <a:schemeClr val="bg2"/>
                </a:solidFill>
              </a:rPr>
              <a:t>          Prêmio Inovação</a:t>
            </a:r>
          </a:p>
          <a:p>
            <a:r>
              <a:rPr lang="pt-BR" sz="2000" dirty="0">
                <a:solidFill>
                  <a:schemeClr val="bg2"/>
                </a:solidFill>
              </a:rPr>
              <a:t>          Prêmio Estreante</a:t>
            </a:r>
          </a:p>
          <a:p>
            <a:r>
              <a:rPr lang="pt-BR" sz="2000" dirty="0">
                <a:solidFill>
                  <a:schemeClr val="bg2"/>
                </a:solidFill>
              </a:rPr>
              <a:t>          3º lugar regional</a:t>
            </a:r>
          </a:p>
          <a:p>
            <a:r>
              <a:rPr lang="pt-BR" sz="2000" dirty="0">
                <a:solidFill>
                  <a:schemeClr val="bg2"/>
                </a:solidFill>
              </a:rPr>
              <a:t>          5º lugar nacional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3013759" y="1271654"/>
            <a:ext cx="1733266" cy="763069"/>
          </a:xfrm>
          <a:prstGeom prst="roundRect">
            <a:avLst/>
          </a:prstGeom>
          <a:solidFill>
            <a:schemeClr val="accent3">
              <a:alpha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044557" y="1338683"/>
            <a:ext cx="173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2"/>
                </a:solidFill>
              </a:rPr>
              <a:t>2014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8731993" y="1280314"/>
            <a:ext cx="1733266" cy="763069"/>
          </a:xfrm>
          <a:prstGeom prst="roundRect">
            <a:avLst/>
          </a:prstGeom>
          <a:solidFill>
            <a:schemeClr val="accent3">
              <a:alpha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731994" y="1338683"/>
            <a:ext cx="173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2"/>
                </a:solidFill>
              </a:rPr>
              <a:t>2015</a:t>
            </a:r>
            <a:endParaRPr lang="pt-B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ffor1-1.fna.fbcdn.net/v/t1.0-9/10919036_769760859726758_8152045211271922380_n.jpg?oh=1bd5b41ab25db30293db6df072973e54&amp;oe=57F3531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1323833" y="358788"/>
            <a:ext cx="9239534" cy="1123666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b="1" cap="none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HISTÓRIA</a:t>
            </a:r>
            <a:endParaRPr lang="pt-BR" sz="4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23832" y="1866097"/>
            <a:ext cx="4772168" cy="4401205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2"/>
                </a:solidFill>
              </a:rPr>
              <a:t>4</a:t>
            </a:r>
            <a:r>
              <a:rPr lang="pt-BR" sz="2000" b="1" dirty="0" smtClean="0">
                <a:solidFill>
                  <a:schemeClr val="bg2"/>
                </a:solidFill>
              </a:rPr>
              <a:t> </a:t>
            </a:r>
            <a:r>
              <a:rPr lang="pt-BR" sz="2000" b="1" dirty="0">
                <a:solidFill>
                  <a:schemeClr val="bg2"/>
                </a:solidFill>
              </a:rPr>
              <a:t>Escolas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</a:t>
            </a:r>
            <a:r>
              <a:rPr lang="pt-BR" sz="2000" dirty="0" err="1">
                <a:solidFill>
                  <a:schemeClr val="bg2"/>
                </a:solidFill>
              </a:rPr>
              <a:t>Dinarte</a:t>
            </a:r>
            <a:r>
              <a:rPr lang="pt-BR" sz="2000" dirty="0">
                <a:solidFill>
                  <a:schemeClr val="bg2"/>
                </a:solidFill>
              </a:rPr>
              <a:t> Mariz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Duarte Filho</a:t>
            </a:r>
          </a:p>
          <a:p>
            <a:r>
              <a:rPr lang="pt-BR" sz="2000" dirty="0">
                <a:solidFill>
                  <a:schemeClr val="bg2"/>
                </a:solidFill>
              </a:rPr>
              <a:t>E. M. </a:t>
            </a:r>
            <a:r>
              <a:rPr lang="pt-BR" sz="2000" dirty="0" err="1">
                <a:solidFill>
                  <a:schemeClr val="bg2"/>
                </a:solidFill>
              </a:rPr>
              <a:t>Marineide</a:t>
            </a:r>
            <a:r>
              <a:rPr lang="pt-BR" sz="2000" dirty="0">
                <a:solidFill>
                  <a:schemeClr val="bg2"/>
                </a:solidFill>
              </a:rPr>
              <a:t> </a:t>
            </a:r>
            <a:r>
              <a:rPr lang="pt-BR" sz="2000" dirty="0" smtClean="0">
                <a:solidFill>
                  <a:schemeClr val="bg2"/>
                </a:solidFill>
              </a:rPr>
              <a:t>Pereira</a:t>
            </a:r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dirty="0">
                <a:solidFill>
                  <a:schemeClr val="bg2"/>
                </a:solidFill>
              </a:rPr>
              <a:t>E. M. Rotary</a:t>
            </a:r>
          </a:p>
          <a:p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b="1" dirty="0">
                <a:solidFill>
                  <a:schemeClr val="bg2"/>
                </a:solidFill>
              </a:rPr>
              <a:t>Nº participantes</a:t>
            </a:r>
          </a:p>
          <a:p>
            <a:r>
              <a:rPr lang="pt-BR" sz="2000" dirty="0" smtClean="0">
                <a:solidFill>
                  <a:schemeClr val="bg2"/>
                </a:solidFill>
              </a:rPr>
              <a:t>130 </a:t>
            </a:r>
            <a:r>
              <a:rPr lang="pt-BR" sz="2000" dirty="0">
                <a:solidFill>
                  <a:schemeClr val="bg2"/>
                </a:solidFill>
              </a:rPr>
              <a:t>alunos</a:t>
            </a:r>
          </a:p>
          <a:p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b="1" dirty="0">
                <a:solidFill>
                  <a:schemeClr val="bg2"/>
                </a:solidFill>
              </a:rPr>
              <a:t>Prêmios</a:t>
            </a:r>
          </a:p>
          <a:p>
            <a:r>
              <a:rPr lang="pt-BR" sz="2000" dirty="0">
                <a:solidFill>
                  <a:schemeClr val="bg2"/>
                </a:solidFill>
              </a:rPr>
              <a:t>OBR: Prêmio </a:t>
            </a:r>
            <a:r>
              <a:rPr lang="pt-BR" sz="2000" dirty="0" smtClean="0">
                <a:solidFill>
                  <a:schemeClr val="bg2"/>
                </a:solidFill>
              </a:rPr>
              <a:t>Melhor Escola Pública</a:t>
            </a:r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dirty="0">
                <a:solidFill>
                  <a:schemeClr val="bg2"/>
                </a:solidFill>
              </a:rPr>
              <a:t>          Prêmio Melhor </a:t>
            </a:r>
            <a:r>
              <a:rPr lang="pt-BR" sz="2000" dirty="0" smtClean="0">
                <a:solidFill>
                  <a:schemeClr val="bg2"/>
                </a:solidFill>
              </a:rPr>
              <a:t> Programação</a:t>
            </a:r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dirty="0">
                <a:solidFill>
                  <a:schemeClr val="bg2"/>
                </a:solidFill>
              </a:rPr>
              <a:t>          Prêmio </a:t>
            </a:r>
            <a:r>
              <a:rPr lang="pt-BR" sz="2000" dirty="0" smtClean="0">
                <a:solidFill>
                  <a:schemeClr val="bg2"/>
                </a:solidFill>
              </a:rPr>
              <a:t>Dedicação</a:t>
            </a:r>
            <a:endParaRPr lang="pt-BR" sz="2000" dirty="0">
              <a:solidFill>
                <a:schemeClr val="bg2"/>
              </a:solidFill>
            </a:endParaRPr>
          </a:p>
          <a:p>
            <a:r>
              <a:rPr lang="pt-BR" sz="2000" dirty="0">
                <a:solidFill>
                  <a:schemeClr val="bg2"/>
                </a:solidFill>
              </a:rPr>
              <a:t>    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3013759" y="1271654"/>
            <a:ext cx="1733266" cy="763069"/>
          </a:xfrm>
          <a:prstGeom prst="roundRect">
            <a:avLst/>
          </a:prstGeom>
          <a:solidFill>
            <a:schemeClr val="accent3">
              <a:alpha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044557" y="1338683"/>
            <a:ext cx="173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2"/>
                </a:solidFill>
              </a:rPr>
              <a:t>2016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s://fbcdn-sphotos-c-a.akamaihd.net/hphotos-ak-xfp1/v/t1.0-9/14333064_1225954927468361_9036399333772721735_n.jpg?oh=d93feb78fbcfac1fe2d81d5f9fb748dc&amp;oe=583F7EE4&amp;__gda__=1485048756_0a5aec9fd77dfc2d441dab3af15903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03" y="1596787"/>
            <a:ext cx="5261212" cy="52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Resultado de imagem para wallpaper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1323833" y="358788"/>
            <a:ext cx="9239534" cy="1123666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PROJETOS MNR</a:t>
            </a:r>
            <a:endParaRPr lang="pt-BR" sz="4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Imagem 7" descr="C:\Users\USER\Desktop\Projetos e relatórios avaliação 2015\ROBÓTICA\PROJETO LIMPEZ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5" y="2423830"/>
            <a:ext cx="5090615" cy="3431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2015319" y="1338683"/>
            <a:ext cx="8161361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/>
                </a:solidFill>
              </a:rPr>
              <a:t>Escola Municipal </a:t>
            </a:r>
            <a:r>
              <a:rPr lang="pt-BR" sz="2400" dirty="0" err="1" smtClean="0">
                <a:solidFill>
                  <a:schemeClr val="bg2"/>
                </a:solidFill>
              </a:rPr>
              <a:t>Marineide</a:t>
            </a:r>
            <a:r>
              <a:rPr lang="pt-BR" sz="2400" dirty="0" smtClean="0">
                <a:solidFill>
                  <a:schemeClr val="bg2"/>
                </a:solidFill>
              </a:rPr>
              <a:t> Pereira da cunha</a:t>
            </a:r>
            <a:endParaRPr lang="pt-BR" sz="1200" dirty="0">
              <a:solidFill>
                <a:schemeClr val="bg2"/>
              </a:solidFill>
            </a:endParaRPr>
          </a:p>
        </p:txBody>
      </p:sp>
      <p:pic>
        <p:nvPicPr>
          <p:cNvPr id="11" name="Imagem 10" descr="C:\Users\USER\Desktop\11892202_421441441385369_2829991381383164871_n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1808"/>
          <a:stretch/>
        </p:blipFill>
        <p:spPr bwMode="auto">
          <a:xfrm>
            <a:off x="7221194" y="2394103"/>
            <a:ext cx="3737958" cy="349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Resultado de imagem para wallpaper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1323833" y="358788"/>
            <a:ext cx="9239534" cy="1123666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PROJETOS MNR</a:t>
            </a:r>
            <a:endParaRPr lang="pt-BR" sz="4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015319" y="1338683"/>
            <a:ext cx="8161361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/>
                </a:solidFill>
              </a:rPr>
              <a:t>Escola Municipal </a:t>
            </a:r>
            <a:r>
              <a:rPr lang="pt-BR" sz="2400" dirty="0" err="1" smtClean="0">
                <a:solidFill>
                  <a:schemeClr val="bg2"/>
                </a:solidFill>
              </a:rPr>
              <a:t>Marineide</a:t>
            </a:r>
            <a:r>
              <a:rPr lang="pt-BR" sz="2400" dirty="0" smtClean="0">
                <a:solidFill>
                  <a:schemeClr val="bg2"/>
                </a:solidFill>
              </a:rPr>
              <a:t> Pereira da cunha</a:t>
            </a:r>
            <a:endParaRPr lang="pt-BR" sz="1200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8" t="16594" r="36023" b="10991"/>
          <a:stretch/>
        </p:blipFill>
        <p:spPr bwMode="auto">
          <a:xfrm>
            <a:off x="7311259" y="2017985"/>
            <a:ext cx="3252108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4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ffor1-1.fna.fbcdn.net/v/t1.0-9/18586_808124995890344_1037002933365976890_n.jpg?oh=9f61628c08d6822034f50de9526f013b&amp;oe=57E98F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323833" y="358788"/>
            <a:ext cx="9962866" cy="1123666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COMO FUNCIONAM AS AULAS?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23833" y="1879745"/>
            <a:ext cx="9962866" cy="4832092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2"/>
                </a:solidFill>
              </a:rPr>
              <a:t>1º Momento</a:t>
            </a:r>
          </a:p>
          <a:p>
            <a:r>
              <a:rPr lang="pt-BR" sz="2800" dirty="0">
                <a:solidFill>
                  <a:schemeClr val="bg2"/>
                </a:solidFill>
              </a:rPr>
              <a:t>Resolução de questões para:</a:t>
            </a:r>
          </a:p>
          <a:p>
            <a:r>
              <a:rPr lang="pt-BR" sz="2800" dirty="0">
                <a:solidFill>
                  <a:schemeClr val="bg2"/>
                </a:solidFill>
              </a:rPr>
              <a:t>Desenvolver a lógica dos alunos</a:t>
            </a:r>
          </a:p>
          <a:p>
            <a:r>
              <a:rPr lang="pt-BR" sz="2800" dirty="0">
                <a:solidFill>
                  <a:schemeClr val="bg2"/>
                </a:solidFill>
              </a:rPr>
              <a:t>Desenvolver a investigação científica</a:t>
            </a:r>
          </a:p>
          <a:p>
            <a:r>
              <a:rPr lang="pt-BR" sz="2800" dirty="0">
                <a:solidFill>
                  <a:schemeClr val="bg2"/>
                </a:solidFill>
              </a:rPr>
              <a:t>Desenvolver a resolução dos problemas em equipe</a:t>
            </a:r>
          </a:p>
          <a:p>
            <a:r>
              <a:rPr lang="pt-BR" sz="2800" dirty="0">
                <a:solidFill>
                  <a:schemeClr val="bg2"/>
                </a:solidFill>
              </a:rPr>
              <a:t>Prepará-los para a OBR </a:t>
            </a:r>
            <a:r>
              <a:rPr lang="pt-BR" sz="2800" dirty="0" smtClean="0">
                <a:solidFill>
                  <a:schemeClr val="bg2"/>
                </a:solidFill>
              </a:rPr>
              <a:t>TEÓRICA</a:t>
            </a:r>
            <a:endParaRPr lang="pt-BR" sz="2800" dirty="0">
              <a:solidFill>
                <a:schemeClr val="bg2"/>
              </a:solidFill>
            </a:endParaRPr>
          </a:p>
          <a:p>
            <a:endParaRPr lang="pt-BR" sz="2800" dirty="0">
              <a:solidFill>
                <a:schemeClr val="bg2"/>
              </a:solidFill>
            </a:endParaRPr>
          </a:p>
          <a:p>
            <a:r>
              <a:rPr lang="pt-BR" sz="2800" b="1" dirty="0">
                <a:solidFill>
                  <a:schemeClr val="bg2"/>
                </a:solidFill>
              </a:rPr>
              <a:t>2º Momento</a:t>
            </a:r>
          </a:p>
          <a:p>
            <a:r>
              <a:rPr lang="pt-BR" sz="2800" dirty="0">
                <a:solidFill>
                  <a:schemeClr val="bg2"/>
                </a:solidFill>
              </a:rPr>
              <a:t>Montagem de robôs (guiada ou </a:t>
            </a:r>
            <a:r>
              <a:rPr lang="pt-BR" sz="2800" dirty="0" smtClean="0">
                <a:solidFill>
                  <a:schemeClr val="bg2"/>
                </a:solidFill>
              </a:rPr>
              <a:t>livre)</a:t>
            </a:r>
            <a:endParaRPr lang="pt-BR" sz="2800" dirty="0">
              <a:solidFill>
                <a:schemeClr val="bg2"/>
              </a:solidFill>
            </a:endParaRPr>
          </a:p>
          <a:p>
            <a:r>
              <a:rPr lang="pt-BR" sz="2800" dirty="0">
                <a:solidFill>
                  <a:schemeClr val="bg2"/>
                </a:solidFill>
              </a:rPr>
              <a:t>Resolver determinadas tarefas/problemas</a:t>
            </a:r>
          </a:p>
          <a:p>
            <a:r>
              <a:rPr lang="pt-BR" sz="2800" dirty="0">
                <a:solidFill>
                  <a:schemeClr val="bg2"/>
                </a:solidFill>
              </a:rPr>
              <a:t>Identificar e corrigir possíveis erros</a:t>
            </a:r>
          </a:p>
        </p:txBody>
      </p:sp>
    </p:spTree>
    <p:extLst>
      <p:ext uri="{BB962C8B-B14F-4D97-AF65-F5344CB8AC3E}">
        <p14:creationId xmlns:p14="http://schemas.microsoft.com/office/powerpoint/2010/main" val="10499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content.ffor1-1.fna.fbcdn.net/v/t1.0-9/600526_532590616777118_1640431494_n.jpg?oh=bb270c0d60d9a7f15da2867d5a75c3bd&amp;oe=58271AF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323833" y="358788"/>
            <a:ext cx="9239534" cy="1123666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QUAL A FUNÇÃO DO MONITOR?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23833" y="5473005"/>
            <a:ext cx="9239534" cy="1384995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pt-BR" sz="2400" b="1" dirty="0">
              <a:solidFill>
                <a:schemeClr val="bg2"/>
              </a:solidFill>
            </a:endParaRPr>
          </a:p>
          <a:p>
            <a:pPr algn="ctr"/>
            <a:r>
              <a:rPr lang="pt-BR" sz="3600" b="1" dirty="0">
                <a:solidFill>
                  <a:schemeClr val="bg2"/>
                </a:solidFill>
              </a:rPr>
              <a:t>Planejar e ministrar as aulas</a:t>
            </a:r>
          </a:p>
          <a:p>
            <a:endParaRPr lang="pt-BR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fersa.edu.br/wp-content/uploads/2014/09/Credito-Eduardo-Mendon%C3%A7a-4530-1024x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323833" y="358788"/>
            <a:ext cx="9239534" cy="1123666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PROJETO NA MÍDIA</a:t>
            </a:r>
          </a:p>
        </p:txBody>
      </p:sp>
    </p:spTree>
    <p:extLst>
      <p:ext uri="{BB962C8B-B14F-4D97-AF65-F5344CB8AC3E}">
        <p14:creationId xmlns:p14="http://schemas.microsoft.com/office/powerpoint/2010/main" val="16647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208</TotalTime>
  <Words>296</Words>
  <Application>Microsoft Office PowerPoint</Application>
  <PresentationFormat>Personalizar</PresentationFormat>
  <Paragraphs>105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Malha</vt:lpstr>
      <vt:lpstr>TREINAMENTO DE ROBÓTICA 2016    </vt:lpstr>
      <vt:lpstr>HISTÓRIA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TREINAMENTO DE ROBÓTICA 2016    </dc:title>
  <dc:creator>Thaynon Noronha</dc:creator>
  <cp:lastModifiedBy>Windows 8</cp:lastModifiedBy>
  <cp:revision>19</cp:revision>
  <dcterms:created xsi:type="dcterms:W3CDTF">2016-07-14T01:13:02Z</dcterms:created>
  <dcterms:modified xsi:type="dcterms:W3CDTF">2016-09-17T00:24:19Z</dcterms:modified>
</cp:coreProperties>
</file>